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66" r:id="rId2"/>
    <p:sldId id="275" r:id="rId3"/>
    <p:sldId id="267" r:id="rId4"/>
    <p:sldId id="274" r:id="rId5"/>
    <p:sldId id="273" r:id="rId6"/>
    <p:sldId id="268" r:id="rId7"/>
    <p:sldId id="277" r:id="rId8"/>
    <p:sldId id="261" r:id="rId9"/>
    <p:sldId id="269" r:id="rId10"/>
    <p:sldId id="271" r:id="rId11"/>
    <p:sldId id="259" r:id="rId12"/>
    <p:sldId id="272" r:id="rId13"/>
    <p:sldId id="270"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2817"/>
  </p:normalViewPr>
  <p:slideViewPr>
    <p:cSldViewPr snapToGrid="0">
      <p:cViewPr varScale="1">
        <p:scale>
          <a:sx n="56" d="100"/>
          <a:sy n="56" d="100"/>
        </p:scale>
        <p:origin x="1722"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3D374D-578F-694C-B3D1-F4DDDC016BEE}" type="datetimeFigureOut">
              <a:rPr lang="en-US" smtClean="0"/>
              <a:t>2/21/2024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5A2D2C-06B2-AF4D-88A5-DDAC723326F3}" type="slidenum">
              <a:rPr lang="en-US" smtClean="0"/>
              <a:t>‹#›</a:t>
            </a:fld>
            <a:endParaRPr lang="en-US"/>
          </a:p>
        </p:txBody>
      </p:sp>
    </p:spTree>
    <p:extLst>
      <p:ext uri="{BB962C8B-B14F-4D97-AF65-F5344CB8AC3E}">
        <p14:creationId xmlns:p14="http://schemas.microsoft.com/office/powerpoint/2010/main" val="817968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latin typeface="Gill Sans MT"/>
              <a:cs typeface="Gill Sans MT"/>
            </a:endParaRPr>
          </a:p>
          <a:p>
            <a:pPr>
              <a:buFontTx/>
              <a:buChar char="•"/>
            </a:pPr>
            <a:r>
              <a:rPr lang="en-US" sz="2400" dirty="0">
                <a:latin typeface="Gill Sans MT"/>
                <a:cs typeface="Gill Sans MT"/>
              </a:rPr>
              <a:t>  56 Nobel Prizes since 1904</a:t>
            </a:r>
          </a:p>
          <a:p>
            <a:pPr>
              <a:buFontTx/>
              <a:buChar char="•"/>
            </a:pPr>
            <a:endParaRPr lang="en-US" sz="2400" dirty="0">
              <a:latin typeface="Gill Sans MT"/>
              <a:cs typeface="Gill Sans MT"/>
            </a:endParaRPr>
          </a:p>
          <a:p>
            <a:pPr lvl="1">
              <a:buFontTx/>
              <a:buChar char="•"/>
            </a:pPr>
            <a:r>
              <a:rPr lang="en-US" sz="2000" dirty="0">
                <a:latin typeface="Gill Sans MT"/>
                <a:cs typeface="Gill Sans MT"/>
              </a:rPr>
              <a:t>  Physics 7</a:t>
            </a:r>
          </a:p>
          <a:p>
            <a:pPr lvl="1">
              <a:buFontTx/>
              <a:buChar char="•"/>
            </a:pPr>
            <a:r>
              <a:rPr lang="en-US" sz="2000" dirty="0">
                <a:latin typeface="Gill Sans MT"/>
                <a:cs typeface="Gill Sans MT"/>
              </a:rPr>
              <a:t>  Physiology/Medicine 17</a:t>
            </a:r>
          </a:p>
          <a:p>
            <a:pPr lvl="1">
              <a:buFontTx/>
              <a:buChar char="•"/>
            </a:pPr>
            <a:r>
              <a:rPr lang="en-US" sz="2000" dirty="0">
                <a:latin typeface="Gill Sans MT"/>
                <a:cs typeface="Gill Sans MT"/>
              </a:rPr>
              <a:t>  Chemistry 13</a:t>
            </a:r>
          </a:p>
          <a:p>
            <a:pPr lvl="1">
              <a:buFontTx/>
              <a:buChar char="•"/>
            </a:pPr>
            <a:r>
              <a:rPr lang="en-US" sz="2000" dirty="0">
                <a:latin typeface="Gill Sans MT"/>
                <a:cs typeface="Gill Sans MT"/>
              </a:rPr>
              <a:t>  Economics 9 	</a:t>
            </a:r>
          </a:p>
          <a:p>
            <a:pPr lvl="1">
              <a:buFontTx/>
              <a:buChar char="•"/>
            </a:pPr>
            <a:r>
              <a:rPr lang="en-US" sz="2000" dirty="0">
                <a:latin typeface="Gill Sans MT"/>
                <a:cs typeface="Gill Sans MT"/>
              </a:rPr>
              <a:t>  Literature 5</a:t>
            </a:r>
          </a:p>
          <a:p>
            <a:pPr lvl="1">
              <a:buFontTx/>
              <a:buChar char="•"/>
            </a:pPr>
            <a:r>
              <a:rPr lang="en-US" sz="2000" dirty="0">
                <a:latin typeface="Gill Sans MT"/>
                <a:cs typeface="Gill Sans MT"/>
              </a:rPr>
              <a:t>  Peace 5</a:t>
            </a:r>
          </a:p>
          <a:p>
            <a:pPr lvl="1"/>
            <a:endParaRPr lang="en-US" sz="2000" dirty="0">
              <a:latin typeface="Gill Sans MT"/>
              <a:cs typeface="Gill Sans MT"/>
            </a:endParaRPr>
          </a:p>
          <a:p>
            <a:pPr lvl="1"/>
            <a:r>
              <a:rPr lang="en-US" sz="1400" dirty="0">
                <a:latin typeface="Gill Sans MT"/>
                <a:cs typeface="Gill Sans MT"/>
              </a:rPr>
              <a:t>But…. </a:t>
            </a:r>
          </a:p>
          <a:p>
            <a:pPr lvl="1"/>
            <a:endParaRPr lang="en-US" sz="1400" dirty="0">
              <a:latin typeface="Gill Sans MT"/>
              <a:cs typeface="Gill Sans MT"/>
            </a:endParaRPr>
          </a:p>
          <a:p>
            <a:r>
              <a:rPr lang="en-US" sz="1400" dirty="0">
                <a:latin typeface="Gill Sans MT"/>
                <a:cs typeface="Gill Sans MT"/>
              </a:rPr>
              <a:t>Gold medal in every Olympic Games since 1896</a:t>
            </a:r>
          </a:p>
          <a:p>
            <a:endParaRPr lang="en-US" sz="1400" dirty="0">
              <a:latin typeface="Gill Sans MT"/>
              <a:cs typeface="Gill Sans MT"/>
            </a:endParaRPr>
          </a:p>
          <a:p>
            <a:r>
              <a:rPr lang="en-US" sz="1400" dirty="0">
                <a:latin typeface="Gill Sans MT"/>
                <a:cs typeface="Gill Sans MT"/>
              </a:rPr>
              <a:t>Heads of State of at least 16 countries (including USA)</a:t>
            </a:r>
          </a:p>
          <a:p>
            <a:r>
              <a:rPr lang="en-US" sz="2400" dirty="0">
                <a:latin typeface="Gill Sans MT"/>
                <a:cs typeface="Gill Sans MT"/>
              </a:rPr>
              <a:t>  </a:t>
            </a:r>
            <a:endParaRPr lang="en-US" sz="2400" b="1" dirty="0">
              <a:latin typeface="Gill Sans MT"/>
              <a:cs typeface="Gill Sans MT"/>
            </a:endParaRPr>
          </a:p>
          <a:p>
            <a:endParaRPr lang="en-US" dirty="0"/>
          </a:p>
        </p:txBody>
      </p:sp>
      <p:sp>
        <p:nvSpPr>
          <p:cNvPr id="4" name="Slide Number Placeholder 3"/>
          <p:cNvSpPr>
            <a:spLocks noGrp="1"/>
          </p:cNvSpPr>
          <p:nvPr>
            <p:ph type="sldNum" sz="quarter" idx="5"/>
          </p:nvPr>
        </p:nvSpPr>
        <p:spPr/>
        <p:txBody>
          <a:bodyPr/>
          <a:lstStyle/>
          <a:p>
            <a:fld id="{3EA29F10-A7F2-9847-B4B1-72C516DB4320}" type="slidenum">
              <a:rPr lang="en-US" smtClean="0"/>
              <a:t>1</a:t>
            </a:fld>
            <a:endParaRPr lang="en-US"/>
          </a:p>
        </p:txBody>
      </p:sp>
    </p:spTree>
    <p:extLst>
      <p:ext uri="{BB962C8B-B14F-4D97-AF65-F5344CB8AC3E}">
        <p14:creationId xmlns:p14="http://schemas.microsoft.com/office/powerpoint/2010/main" val="3934690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B2688-FE64-814C-2B5C-F62E2B853C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8C96E8-15C8-9D0B-BA48-3281D15DF3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C79007-CA8A-B445-62EB-E24DC3644884}"/>
              </a:ext>
            </a:extLst>
          </p:cNvPr>
          <p:cNvSpPr>
            <a:spLocks noGrp="1"/>
          </p:cNvSpPr>
          <p:nvPr>
            <p:ph type="body" idx="1"/>
          </p:nvPr>
        </p:nvSpPr>
        <p:spPr/>
        <p:txBody>
          <a:bodyPr/>
          <a:lstStyle/>
          <a:p>
            <a:endParaRPr lang="en-US" sz="2400" dirty="0">
              <a:latin typeface="Gill Sans MT"/>
              <a:cs typeface="Gill Sans MT"/>
            </a:endParaRPr>
          </a:p>
          <a:p>
            <a:pPr>
              <a:buFontTx/>
              <a:buChar char="•"/>
            </a:pPr>
            <a:r>
              <a:rPr lang="en-US" sz="2400" dirty="0">
                <a:latin typeface="Gill Sans MT"/>
                <a:cs typeface="Gill Sans MT"/>
              </a:rPr>
              <a:t>  56 Nobel Prizes since 1904</a:t>
            </a:r>
          </a:p>
          <a:p>
            <a:pPr>
              <a:buFontTx/>
              <a:buChar char="•"/>
            </a:pPr>
            <a:endParaRPr lang="en-US" sz="2400" dirty="0">
              <a:latin typeface="Gill Sans MT"/>
              <a:cs typeface="Gill Sans MT"/>
            </a:endParaRPr>
          </a:p>
          <a:p>
            <a:pPr lvl="1">
              <a:buFontTx/>
              <a:buChar char="•"/>
            </a:pPr>
            <a:r>
              <a:rPr lang="en-US" sz="2000" dirty="0">
                <a:latin typeface="Gill Sans MT"/>
                <a:cs typeface="Gill Sans MT"/>
              </a:rPr>
              <a:t>  Physics 7</a:t>
            </a:r>
          </a:p>
          <a:p>
            <a:pPr lvl="1">
              <a:buFontTx/>
              <a:buChar char="•"/>
            </a:pPr>
            <a:r>
              <a:rPr lang="en-US" sz="2000" dirty="0">
                <a:latin typeface="Gill Sans MT"/>
                <a:cs typeface="Gill Sans MT"/>
              </a:rPr>
              <a:t>  Physiology/Medicine 17</a:t>
            </a:r>
          </a:p>
          <a:p>
            <a:pPr lvl="1">
              <a:buFontTx/>
              <a:buChar char="•"/>
            </a:pPr>
            <a:r>
              <a:rPr lang="en-US" sz="2000" dirty="0">
                <a:latin typeface="Gill Sans MT"/>
                <a:cs typeface="Gill Sans MT"/>
              </a:rPr>
              <a:t>  Chemistry 13</a:t>
            </a:r>
          </a:p>
          <a:p>
            <a:pPr lvl="1">
              <a:buFontTx/>
              <a:buChar char="•"/>
            </a:pPr>
            <a:r>
              <a:rPr lang="en-US" sz="2000" dirty="0">
                <a:latin typeface="Gill Sans MT"/>
                <a:cs typeface="Gill Sans MT"/>
              </a:rPr>
              <a:t>  Economics 9 	</a:t>
            </a:r>
          </a:p>
          <a:p>
            <a:pPr lvl="1">
              <a:buFontTx/>
              <a:buChar char="•"/>
            </a:pPr>
            <a:r>
              <a:rPr lang="en-US" sz="2000" dirty="0">
                <a:latin typeface="Gill Sans MT"/>
                <a:cs typeface="Gill Sans MT"/>
              </a:rPr>
              <a:t>  Literature 5</a:t>
            </a:r>
          </a:p>
          <a:p>
            <a:pPr lvl="1">
              <a:buFontTx/>
              <a:buChar char="•"/>
            </a:pPr>
            <a:r>
              <a:rPr lang="en-US" sz="2000" dirty="0">
                <a:latin typeface="Gill Sans MT"/>
                <a:cs typeface="Gill Sans MT"/>
              </a:rPr>
              <a:t>  Peace 5</a:t>
            </a:r>
          </a:p>
          <a:p>
            <a:pPr lvl="1"/>
            <a:endParaRPr lang="en-US" sz="2000" dirty="0">
              <a:latin typeface="Gill Sans MT"/>
              <a:cs typeface="Gill Sans MT"/>
            </a:endParaRPr>
          </a:p>
          <a:p>
            <a:pPr lvl="1"/>
            <a:r>
              <a:rPr lang="en-US" sz="1400" dirty="0">
                <a:latin typeface="Gill Sans MT"/>
                <a:cs typeface="Gill Sans MT"/>
              </a:rPr>
              <a:t>But…. </a:t>
            </a:r>
          </a:p>
          <a:p>
            <a:pPr lvl="1"/>
            <a:endParaRPr lang="en-US" sz="1400" dirty="0">
              <a:latin typeface="Gill Sans MT"/>
              <a:cs typeface="Gill Sans MT"/>
            </a:endParaRPr>
          </a:p>
          <a:p>
            <a:r>
              <a:rPr lang="en-US" sz="1400" dirty="0">
                <a:latin typeface="Gill Sans MT"/>
                <a:cs typeface="Gill Sans MT"/>
              </a:rPr>
              <a:t>Gold medal in every Olympic Games since 1896</a:t>
            </a:r>
          </a:p>
          <a:p>
            <a:endParaRPr lang="en-US" sz="1400" dirty="0">
              <a:latin typeface="Gill Sans MT"/>
              <a:cs typeface="Gill Sans MT"/>
            </a:endParaRPr>
          </a:p>
          <a:p>
            <a:r>
              <a:rPr lang="en-US" sz="1400" dirty="0">
                <a:latin typeface="Gill Sans MT"/>
                <a:cs typeface="Gill Sans MT"/>
              </a:rPr>
              <a:t>Heads of State of at least 16 countries (including USA)</a:t>
            </a:r>
          </a:p>
          <a:p>
            <a:r>
              <a:rPr lang="en-US" sz="2400" dirty="0">
                <a:latin typeface="Gill Sans MT"/>
                <a:cs typeface="Gill Sans MT"/>
              </a:rPr>
              <a:t>  </a:t>
            </a:r>
            <a:endParaRPr lang="en-US" sz="2400" b="1" dirty="0">
              <a:latin typeface="Gill Sans MT"/>
              <a:cs typeface="Gill Sans MT"/>
            </a:endParaRPr>
          </a:p>
          <a:p>
            <a:endParaRPr lang="en-US" dirty="0"/>
          </a:p>
        </p:txBody>
      </p:sp>
      <p:sp>
        <p:nvSpPr>
          <p:cNvPr id="4" name="Slide Number Placeholder 3">
            <a:extLst>
              <a:ext uri="{FF2B5EF4-FFF2-40B4-BE49-F238E27FC236}">
                <a16:creationId xmlns:a16="http://schemas.microsoft.com/office/drawing/2014/main" id="{1FC07A0F-611F-D086-67DF-658A20785F4C}"/>
              </a:ext>
            </a:extLst>
          </p:cNvPr>
          <p:cNvSpPr>
            <a:spLocks noGrp="1"/>
          </p:cNvSpPr>
          <p:nvPr>
            <p:ph type="sldNum" sz="quarter" idx="5"/>
          </p:nvPr>
        </p:nvSpPr>
        <p:spPr/>
        <p:txBody>
          <a:bodyPr/>
          <a:lstStyle/>
          <a:p>
            <a:fld id="{3EA29F10-A7F2-9847-B4B1-72C516DB4320}" type="slidenum">
              <a:rPr lang="en-US" smtClean="0"/>
              <a:t>2</a:t>
            </a:fld>
            <a:endParaRPr lang="en-US"/>
          </a:p>
        </p:txBody>
      </p:sp>
    </p:spTree>
    <p:extLst>
      <p:ext uri="{BB962C8B-B14F-4D97-AF65-F5344CB8AC3E}">
        <p14:creationId xmlns:p14="http://schemas.microsoft.com/office/powerpoint/2010/main" val="532052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5A2D2C-06B2-AF4D-88A5-DDAC723326F3}" type="slidenum">
              <a:rPr lang="en-US" smtClean="0"/>
              <a:t>3</a:t>
            </a:fld>
            <a:endParaRPr lang="en-US"/>
          </a:p>
        </p:txBody>
      </p:sp>
    </p:spTree>
    <p:extLst>
      <p:ext uri="{BB962C8B-B14F-4D97-AF65-F5344CB8AC3E}">
        <p14:creationId xmlns:p14="http://schemas.microsoft.com/office/powerpoint/2010/main" val="2923433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622DA-E7B4-B05B-918A-728ED3F308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83D544-5A74-2F9B-CB35-530F13AE86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6CFC0A-EBB3-752F-82B4-DFDC2A1C53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390DFC-91D0-09EE-B751-1AEE1D8E817A}"/>
              </a:ext>
            </a:extLst>
          </p:cNvPr>
          <p:cNvSpPr>
            <a:spLocks noGrp="1"/>
          </p:cNvSpPr>
          <p:nvPr>
            <p:ph type="sldNum" sz="quarter" idx="5"/>
          </p:nvPr>
        </p:nvSpPr>
        <p:spPr/>
        <p:txBody>
          <a:bodyPr/>
          <a:lstStyle/>
          <a:p>
            <a:fld id="{B05A2D2C-06B2-AF4D-88A5-DDAC723326F3}" type="slidenum">
              <a:rPr lang="en-US" smtClean="0"/>
              <a:t>4</a:t>
            </a:fld>
            <a:endParaRPr lang="en-US"/>
          </a:p>
        </p:txBody>
      </p:sp>
    </p:spTree>
    <p:extLst>
      <p:ext uri="{BB962C8B-B14F-4D97-AF65-F5344CB8AC3E}">
        <p14:creationId xmlns:p14="http://schemas.microsoft.com/office/powerpoint/2010/main" val="1101947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7491C-AD32-60B4-D04C-DE3EB80B4E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061673-0CAC-3D15-87E4-83B27C260F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469DA0-EA58-A74B-FF26-D0AC24C674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50E96D-78E4-1984-D690-70EB592A38FF}"/>
              </a:ext>
            </a:extLst>
          </p:cNvPr>
          <p:cNvSpPr>
            <a:spLocks noGrp="1"/>
          </p:cNvSpPr>
          <p:nvPr>
            <p:ph type="sldNum" sz="quarter" idx="5"/>
          </p:nvPr>
        </p:nvSpPr>
        <p:spPr/>
        <p:txBody>
          <a:bodyPr/>
          <a:lstStyle/>
          <a:p>
            <a:fld id="{B05A2D2C-06B2-AF4D-88A5-DDAC723326F3}" type="slidenum">
              <a:rPr lang="en-US" smtClean="0"/>
              <a:t>5</a:t>
            </a:fld>
            <a:endParaRPr lang="en-US"/>
          </a:p>
        </p:txBody>
      </p:sp>
    </p:spTree>
    <p:extLst>
      <p:ext uri="{BB962C8B-B14F-4D97-AF65-F5344CB8AC3E}">
        <p14:creationId xmlns:p14="http://schemas.microsoft.com/office/powerpoint/2010/main" val="139422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29F10-A7F2-9847-B4B1-72C516DB4320}" type="slidenum">
              <a:rPr lang="en-US" smtClean="0"/>
              <a:t>8</a:t>
            </a:fld>
            <a:endParaRPr lang="en-US"/>
          </a:p>
        </p:txBody>
      </p:sp>
    </p:spTree>
    <p:extLst>
      <p:ext uri="{BB962C8B-B14F-4D97-AF65-F5344CB8AC3E}">
        <p14:creationId xmlns:p14="http://schemas.microsoft.com/office/powerpoint/2010/main" val="3570148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5A2D2C-06B2-AF4D-88A5-DDAC723326F3}" type="slidenum">
              <a:rPr lang="en-US" smtClean="0"/>
              <a:t>9</a:t>
            </a:fld>
            <a:endParaRPr lang="en-US"/>
          </a:p>
        </p:txBody>
      </p:sp>
    </p:spTree>
    <p:extLst>
      <p:ext uri="{BB962C8B-B14F-4D97-AF65-F5344CB8AC3E}">
        <p14:creationId xmlns:p14="http://schemas.microsoft.com/office/powerpoint/2010/main" val="1302810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5A2D2C-06B2-AF4D-88A5-DDAC723326F3}" type="slidenum">
              <a:rPr lang="en-US" smtClean="0"/>
              <a:t>10</a:t>
            </a:fld>
            <a:endParaRPr lang="en-US"/>
          </a:p>
        </p:txBody>
      </p:sp>
    </p:spTree>
    <p:extLst>
      <p:ext uri="{BB962C8B-B14F-4D97-AF65-F5344CB8AC3E}">
        <p14:creationId xmlns:p14="http://schemas.microsoft.com/office/powerpoint/2010/main" val="250866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04E1AFF1-D099-BF45-8FE7-9762E0C1FE53}"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66FCA1-56AB-A743-99EA-B76755BEA1DD}" type="slidenum">
              <a:rPr lang="en-US" smtClean="0"/>
              <a:t>‹#›</a:t>
            </a:fld>
            <a:endParaRPr lang="en-US"/>
          </a:p>
        </p:txBody>
      </p:sp>
    </p:spTree>
    <p:extLst>
      <p:ext uri="{BB962C8B-B14F-4D97-AF65-F5344CB8AC3E}">
        <p14:creationId xmlns:p14="http://schemas.microsoft.com/office/powerpoint/2010/main" val="3378837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4E1AFF1-D099-BF45-8FE7-9762E0C1FE53}"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66FCA1-56AB-A743-99EA-B76755BEA1DD}" type="slidenum">
              <a:rPr lang="en-US" smtClean="0"/>
              <a:t>‹#›</a:t>
            </a:fld>
            <a:endParaRPr lang="en-US"/>
          </a:p>
        </p:txBody>
      </p:sp>
    </p:spTree>
    <p:extLst>
      <p:ext uri="{BB962C8B-B14F-4D97-AF65-F5344CB8AC3E}">
        <p14:creationId xmlns:p14="http://schemas.microsoft.com/office/powerpoint/2010/main" val="337741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4E1AFF1-D099-BF45-8FE7-9762E0C1FE53}"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66FCA1-56AB-A743-99EA-B76755BEA1DD}" type="slidenum">
              <a:rPr lang="en-US" smtClean="0"/>
              <a:t>‹#›</a:t>
            </a:fld>
            <a:endParaRPr lang="en-US"/>
          </a:p>
        </p:txBody>
      </p:sp>
    </p:spTree>
    <p:extLst>
      <p:ext uri="{BB962C8B-B14F-4D97-AF65-F5344CB8AC3E}">
        <p14:creationId xmlns:p14="http://schemas.microsoft.com/office/powerpoint/2010/main" val="3068069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4E1AFF1-D099-BF45-8FE7-9762E0C1FE53}"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66FCA1-56AB-A743-99EA-B76755BEA1DD}" type="slidenum">
              <a:rPr lang="en-US" smtClean="0"/>
              <a:t>‹#›</a:t>
            </a:fld>
            <a:endParaRPr lang="en-US"/>
          </a:p>
        </p:txBody>
      </p:sp>
    </p:spTree>
    <p:extLst>
      <p:ext uri="{BB962C8B-B14F-4D97-AF65-F5344CB8AC3E}">
        <p14:creationId xmlns:p14="http://schemas.microsoft.com/office/powerpoint/2010/main" val="207214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4E1AFF1-D099-BF45-8FE7-9762E0C1FE53}"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66FCA1-56AB-A743-99EA-B76755BEA1DD}" type="slidenum">
              <a:rPr lang="en-US" smtClean="0"/>
              <a:t>‹#›</a:t>
            </a:fld>
            <a:endParaRPr lang="en-US"/>
          </a:p>
        </p:txBody>
      </p:sp>
    </p:spTree>
    <p:extLst>
      <p:ext uri="{BB962C8B-B14F-4D97-AF65-F5344CB8AC3E}">
        <p14:creationId xmlns:p14="http://schemas.microsoft.com/office/powerpoint/2010/main" val="20696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04E1AFF1-D099-BF45-8FE7-9762E0C1FE53}" type="datetimeFigureOut">
              <a:rPr lang="en-US" smtClean="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66FCA1-56AB-A743-99EA-B76755BEA1DD}" type="slidenum">
              <a:rPr lang="en-US" smtClean="0"/>
              <a:t>‹#›</a:t>
            </a:fld>
            <a:endParaRPr lang="en-US"/>
          </a:p>
        </p:txBody>
      </p:sp>
    </p:spTree>
    <p:extLst>
      <p:ext uri="{BB962C8B-B14F-4D97-AF65-F5344CB8AC3E}">
        <p14:creationId xmlns:p14="http://schemas.microsoft.com/office/powerpoint/2010/main" val="1037322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04E1AFF1-D099-BF45-8FE7-9762E0C1FE53}" type="datetimeFigureOut">
              <a:rPr lang="en-US" smtClean="0"/>
              <a:t>2/21/2024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66FCA1-56AB-A743-99EA-B76755BEA1DD}" type="slidenum">
              <a:rPr lang="en-US" smtClean="0"/>
              <a:t>‹#›</a:t>
            </a:fld>
            <a:endParaRPr lang="en-US"/>
          </a:p>
        </p:txBody>
      </p:sp>
    </p:spTree>
    <p:extLst>
      <p:ext uri="{BB962C8B-B14F-4D97-AF65-F5344CB8AC3E}">
        <p14:creationId xmlns:p14="http://schemas.microsoft.com/office/powerpoint/2010/main" val="3621239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4E1AFF1-D099-BF45-8FE7-9762E0C1FE53}" type="datetimeFigureOut">
              <a:rPr lang="en-US" smtClean="0"/>
              <a:t>2/21/2024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66FCA1-56AB-A743-99EA-B76755BEA1DD}" type="slidenum">
              <a:rPr lang="en-US" smtClean="0"/>
              <a:t>‹#›</a:t>
            </a:fld>
            <a:endParaRPr lang="en-US"/>
          </a:p>
        </p:txBody>
      </p:sp>
    </p:spTree>
    <p:extLst>
      <p:ext uri="{BB962C8B-B14F-4D97-AF65-F5344CB8AC3E}">
        <p14:creationId xmlns:p14="http://schemas.microsoft.com/office/powerpoint/2010/main" val="3442764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1AFF1-D099-BF45-8FE7-9762E0C1FE53}" type="datetimeFigureOut">
              <a:rPr lang="en-US" smtClean="0"/>
              <a:t>2/21/2024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66FCA1-56AB-A743-99EA-B76755BEA1DD}" type="slidenum">
              <a:rPr lang="en-US" smtClean="0"/>
              <a:t>‹#›</a:t>
            </a:fld>
            <a:endParaRPr lang="en-US"/>
          </a:p>
        </p:txBody>
      </p:sp>
    </p:spTree>
    <p:extLst>
      <p:ext uri="{BB962C8B-B14F-4D97-AF65-F5344CB8AC3E}">
        <p14:creationId xmlns:p14="http://schemas.microsoft.com/office/powerpoint/2010/main" val="4249175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4E1AFF1-D099-BF45-8FE7-9762E0C1FE53}" type="datetimeFigureOut">
              <a:rPr lang="en-US" smtClean="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66FCA1-56AB-A743-99EA-B76755BEA1DD}" type="slidenum">
              <a:rPr lang="en-US" smtClean="0"/>
              <a:t>‹#›</a:t>
            </a:fld>
            <a:endParaRPr lang="en-US"/>
          </a:p>
        </p:txBody>
      </p:sp>
    </p:spTree>
    <p:extLst>
      <p:ext uri="{BB962C8B-B14F-4D97-AF65-F5344CB8AC3E}">
        <p14:creationId xmlns:p14="http://schemas.microsoft.com/office/powerpoint/2010/main" val="1636893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4E1AFF1-D099-BF45-8FE7-9762E0C1FE53}" type="datetimeFigureOut">
              <a:rPr lang="en-US" smtClean="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66FCA1-56AB-A743-99EA-B76755BEA1DD}" type="slidenum">
              <a:rPr lang="en-US" smtClean="0"/>
              <a:t>‹#›</a:t>
            </a:fld>
            <a:endParaRPr lang="en-US"/>
          </a:p>
        </p:txBody>
      </p:sp>
    </p:spTree>
    <p:extLst>
      <p:ext uri="{BB962C8B-B14F-4D97-AF65-F5344CB8AC3E}">
        <p14:creationId xmlns:p14="http://schemas.microsoft.com/office/powerpoint/2010/main" val="776882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4E1AFF1-D099-BF45-8FE7-9762E0C1FE53}" type="datetimeFigureOut">
              <a:rPr lang="en-US" smtClean="0"/>
              <a:t>2/21/2024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466FCA1-56AB-A743-99EA-B76755BEA1DD}" type="slidenum">
              <a:rPr lang="en-US" smtClean="0"/>
              <a:t>‹#›</a:t>
            </a:fld>
            <a:endParaRPr lang="en-US"/>
          </a:p>
        </p:txBody>
      </p:sp>
    </p:spTree>
    <p:extLst>
      <p:ext uri="{BB962C8B-B14F-4D97-AF65-F5344CB8AC3E}">
        <p14:creationId xmlns:p14="http://schemas.microsoft.com/office/powerpoint/2010/main" val="2333763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picture containing sky, outdoor, water, building&#10;&#10;Description automatically generated">
            <a:extLst>
              <a:ext uri="{FF2B5EF4-FFF2-40B4-BE49-F238E27FC236}">
                <a16:creationId xmlns:a16="http://schemas.microsoft.com/office/drawing/2014/main" id="{BFE1DB3A-6A81-0544-A9A5-6A7F94F90ECF}"/>
              </a:ext>
            </a:extLst>
          </p:cNvPr>
          <p:cNvPicPr>
            <a:picLocks noChangeAspect="1"/>
          </p:cNvPicPr>
          <p:nvPr/>
        </p:nvPicPr>
        <p:blipFill rotWithShape="1">
          <a:blip r:embed="rId3" cstate="hqprint">
            <a:alphaModFix amt="35000"/>
            <a:extLst>
              <a:ext uri="{28A0092B-C50C-407E-A947-70E740481C1C}">
                <a14:useLocalDpi xmlns:a14="http://schemas.microsoft.com/office/drawing/2010/main"/>
              </a:ext>
            </a:extLst>
          </a:blip>
          <a:srcRect/>
          <a:stretch/>
        </p:blipFill>
        <p:spPr>
          <a:xfrm>
            <a:off x="-1523991" y="9939"/>
            <a:ext cx="12191981" cy="6857999"/>
          </a:xfrm>
          <a:prstGeom prst="rect">
            <a:avLst/>
          </a:prstGeom>
        </p:spPr>
      </p:pic>
      <p:sp>
        <p:nvSpPr>
          <p:cNvPr id="2" name="Title 1">
            <a:extLst>
              <a:ext uri="{FF2B5EF4-FFF2-40B4-BE49-F238E27FC236}">
                <a16:creationId xmlns:a16="http://schemas.microsoft.com/office/drawing/2014/main" id="{22453BE0-EB57-E041-97B6-C9D0F70BD2FE}"/>
              </a:ext>
            </a:extLst>
          </p:cNvPr>
          <p:cNvSpPr>
            <a:spLocks noGrp="1"/>
          </p:cNvSpPr>
          <p:nvPr>
            <p:ph type="title"/>
          </p:nvPr>
        </p:nvSpPr>
        <p:spPr>
          <a:xfrm>
            <a:off x="628651" y="1656647"/>
            <a:ext cx="2484873" cy="3544707"/>
          </a:xfrm>
        </p:spPr>
        <p:txBody>
          <a:bodyPr>
            <a:normAutofit/>
          </a:bodyPr>
          <a:lstStyle/>
          <a:p>
            <a:pPr algn="r"/>
            <a:r>
              <a:rPr lang="en-US" sz="3000" dirty="0">
                <a:solidFill>
                  <a:srgbClr val="FFFFFF"/>
                </a:solidFill>
              </a:rPr>
              <a:t>Oxford	</a:t>
            </a:r>
          </a:p>
        </p:txBody>
      </p:sp>
      <p:sp>
        <p:nvSpPr>
          <p:cNvPr id="3" name="Content Placeholder 2">
            <a:extLst>
              <a:ext uri="{FF2B5EF4-FFF2-40B4-BE49-F238E27FC236}">
                <a16:creationId xmlns:a16="http://schemas.microsoft.com/office/drawing/2014/main" id="{F69B0154-B405-AD4B-8C53-8AA593E21DEA}"/>
              </a:ext>
            </a:extLst>
          </p:cNvPr>
          <p:cNvSpPr>
            <a:spLocks noGrp="1"/>
          </p:cNvSpPr>
          <p:nvPr>
            <p:ph idx="1"/>
          </p:nvPr>
        </p:nvSpPr>
        <p:spPr>
          <a:xfrm>
            <a:off x="3698095" y="1846652"/>
            <a:ext cx="5182461" cy="3544707"/>
          </a:xfrm>
        </p:spPr>
        <p:txBody>
          <a:bodyPr anchor="ctr">
            <a:normAutofit/>
          </a:bodyPr>
          <a:lstStyle/>
          <a:p>
            <a:r>
              <a:rPr lang="en-US" sz="1500" dirty="0">
                <a:solidFill>
                  <a:srgbClr val="FFFFFF"/>
                </a:solidFill>
              </a:rPr>
              <a:t>Oldest University in the English-speaking world (founded c1096) </a:t>
            </a:r>
          </a:p>
          <a:p>
            <a:r>
              <a:rPr lang="en-US" sz="1600" dirty="0">
                <a:solidFill>
                  <a:srgbClr val="FFFFFF"/>
                </a:solidFill>
              </a:rPr>
              <a:t>39 colleges (including 4 PPHs)  </a:t>
            </a:r>
          </a:p>
          <a:p>
            <a:r>
              <a:rPr lang="en-US" sz="1600" dirty="0">
                <a:solidFill>
                  <a:srgbClr val="FFFFFF"/>
                </a:solidFill>
              </a:rPr>
              <a:t>Reuben College founded 2019</a:t>
            </a:r>
          </a:p>
          <a:p>
            <a:endParaRPr lang="en-US" sz="1500" dirty="0">
              <a:solidFill>
                <a:srgbClr val="FFFFFF"/>
              </a:solidFill>
            </a:endParaRPr>
          </a:p>
          <a:p>
            <a:endParaRPr lang="en-US" sz="1500" dirty="0">
              <a:solidFill>
                <a:srgbClr val="FFFFFF"/>
              </a:solidFill>
            </a:endParaRPr>
          </a:p>
          <a:p>
            <a:endParaRPr lang="en-US" sz="1500" dirty="0">
              <a:solidFill>
                <a:srgbClr val="FFFFFF"/>
              </a:solidFill>
            </a:endParaRPr>
          </a:p>
        </p:txBody>
      </p:sp>
      <p:cxnSp>
        <p:nvCxnSpPr>
          <p:cNvPr id="6" name="Straight Connector 5">
            <a:extLst>
              <a:ext uri="{FF2B5EF4-FFF2-40B4-BE49-F238E27FC236}">
                <a16:creationId xmlns:a16="http://schemas.microsoft.com/office/drawing/2014/main" id="{281D1150-92D2-7748-9DDC-11A6E357246F}"/>
              </a:ext>
            </a:extLst>
          </p:cNvPr>
          <p:cNvCxnSpPr/>
          <p:nvPr/>
        </p:nvCxnSpPr>
        <p:spPr>
          <a:xfrm>
            <a:off x="3405809" y="2266122"/>
            <a:ext cx="0" cy="234563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1214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red flower with green leaves&#10;&#10;Description automatically generated">
            <a:extLst>
              <a:ext uri="{FF2B5EF4-FFF2-40B4-BE49-F238E27FC236}">
                <a16:creationId xmlns:a16="http://schemas.microsoft.com/office/drawing/2014/main" id="{AC813BD9-3BEF-56E1-D911-8646B39C6A71}"/>
              </a:ext>
            </a:extLst>
          </p:cNvPr>
          <p:cNvPicPr>
            <a:picLocks noGrp="1" noChangeAspect="1"/>
          </p:cNvPicPr>
          <p:nvPr>
            <p:ph idx="1"/>
          </p:nvPr>
        </p:nvPicPr>
        <p:blipFill>
          <a:blip r:embed="rId3"/>
          <a:stretch>
            <a:fillRect/>
          </a:stretch>
        </p:blipFill>
        <p:spPr>
          <a:xfrm>
            <a:off x="-439340" y="-404376"/>
            <a:ext cx="5337596" cy="6029316"/>
          </a:xfrm>
        </p:spPr>
      </p:pic>
      <p:pic>
        <p:nvPicPr>
          <p:cNvPr id="9" name="Picture 8" descr="A group of people posing for a photo&#10;&#10;Description automatically generated">
            <a:extLst>
              <a:ext uri="{FF2B5EF4-FFF2-40B4-BE49-F238E27FC236}">
                <a16:creationId xmlns:a16="http://schemas.microsoft.com/office/drawing/2014/main" id="{6129DDEF-564D-CB30-6471-CC59D07D422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572000" y="3429001"/>
            <a:ext cx="4980407" cy="3428999"/>
          </a:xfrm>
          <a:prstGeom prst="rect">
            <a:avLst/>
          </a:prstGeom>
        </p:spPr>
      </p:pic>
      <p:pic>
        <p:nvPicPr>
          <p:cNvPr id="11" name="Picture 10" descr="A group of people sitting on a wall&#10;&#10;Description automatically generated">
            <a:extLst>
              <a:ext uri="{FF2B5EF4-FFF2-40B4-BE49-F238E27FC236}">
                <a16:creationId xmlns:a16="http://schemas.microsoft.com/office/drawing/2014/main" id="{21BA2360-10BE-A4F7-A233-9D213215D80E}"/>
              </a:ext>
            </a:extLst>
          </p:cNvPr>
          <p:cNvPicPr>
            <a:picLocks noChangeAspect="1"/>
          </p:cNvPicPr>
          <p:nvPr/>
        </p:nvPicPr>
        <p:blipFill>
          <a:blip r:embed="rId5"/>
          <a:stretch>
            <a:fillRect/>
          </a:stretch>
        </p:blipFill>
        <p:spPr>
          <a:xfrm>
            <a:off x="-407193" y="3429000"/>
            <a:ext cx="4979193" cy="3429000"/>
          </a:xfrm>
          <a:prstGeom prst="rect">
            <a:avLst/>
          </a:prstGeom>
        </p:spPr>
      </p:pic>
      <p:pic>
        <p:nvPicPr>
          <p:cNvPr id="13" name="Picture 12" descr="A group of people in a large auditorium&#10;&#10;Description automatically generated">
            <a:extLst>
              <a:ext uri="{FF2B5EF4-FFF2-40B4-BE49-F238E27FC236}">
                <a16:creationId xmlns:a16="http://schemas.microsoft.com/office/drawing/2014/main" id="{A2023C57-6E96-FF3B-E289-8D01E7902B23}"/>
              </a:ext>
            </a:extLst>
          </p:cNvPr>
          <p:cNvPicPr>
            <a:picLocks noChangeAspect="1"/>
          </p:cNvPicPr>
          <p:nvPr/>
        </p:nvPicPr>
        <p:blipFill>
          <a:blip r:embed="rId6"/>
          <a:stretch>
            <a:fillRect/>
          </a:stretch>
        </p:blipFill>
        <p:spPr>
          <a:xfrm>
            <a:off x="4571999" y="0"/>
            <a:ext cx="5169345" cy="3428999"/>
          </a:xfrm>
          <a:prstGeom prst="rect">
            <a:avLst/>
          </a:prstGeom>
        </p:spPr>
      </p:pic>
    </p:spTree>
    <p:extLst>
      <p:ext uri="{BB962C8B-B14F-4D97-AF65-F5344CB8AC3E}">
        <p14:creationId xmlns:p14="http://schemas.microsoft.com/office/powerpoint/2010/main" val="129628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5" descr="All Soul's 3">
            <a:extLst>
              <a:ext uri="{FF2B5EF4-FFF2-40B4-BE49-F238E27FC236}">
                <a16:creationId xmlns:a16="http://schemas.microsoft.com/office/drawing/2014/main" id="{056463CD-BF54-E74D-9A10-FE24A2665DD6}"/>
              </a:ext>
            </a:extLst>
          </p:cNvPr>
          <p:cNvPicPr>
            <a:picLocks noChangeAspect="1" noChangeArrowheads="1"/>
          </p:cNvPicPr>
          <p:nvPr/>
        </p:nvPicPr>
        <p:blipFill rotWithShape="1">
          <a:blip r:embed="rId2" cstate="hqprint">
            <a:alphaModFix amt="38000"/>
            <a:extLst>
              <a:ext uri="{28A0092B-C50C-407E-A947-70E740481C1C}">
                <a14:useLocalDpi xmlns:a14="http://schemas.microsoft.com/office/drawing/2010/main"/>
              </a:ext>
            </a:extLst>
          </a:blip>
          <a:srcRect/>
          <a:stretch/>
        </p:blipFill>
        <p:spPr bwMode="auto">
          <a:xfrm>
            <a:off x="-1398317" y="0"/>
            <a:ext cx="12498114" cy="70301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a:extLst>
              <a:ext uri="{FF2B5EF4-FFF2-40B4-BE49-F238E27FC236}">
                <a16:creationId xmlns:a16="http://schemas.microsoft.com/office/drawing/2014/main" id="{35017918-6331-F448-9F74-68A7168EB27D}"/>
              </a:ext>
            </a:extLst>
          </p:cNvPr>
          <p:cNvSpPr>
            <a:spLocks noGrp="1"/>
          </p:cNvSpPr>
          <p:nvPr>
            <p:ph type="subTitle" idx="1"/>
          </p:nvPr>
        </p:nvSpPr>
        <p:spPr>
          <a:xfrm>
            <a:off x="5837182" y="4789256"/>
            <a:ext cx="3247697" cy="512463"/>
          </a:xfrm>
        </p:spPr>
        <p:txBody>
          <a:bodyPr>
            <a:normAutofit/>
          </a:bodyPr>
          <a:lstStyle/>
          <a:p>
            <a:r>
              <a:rPr lang="en-US" sz="1500" dirty="0"/>
              <a:t>Charlie Stagg</a:t>
            </a:r>
          </a:p>
        </p:txBody>
      </p:sp>
      <p:sp>
        <p:nvSpPr>
          <p:cNvPr id="5" name="TextBox 4">
            <a:extLst>
              <a:ext uri="{FF2B5EF4-FFF2-40B4-BE49-F238E27FC236}">
                <a16:creationId xmlns:a16="http://schemas.microsoft.com/office/drawing/2014/main" id="{43C62648-C3AD-1855-32E0-AD929798527B}"/>
              </a:ext>
            </a:extLst>
          </p:cNvPr>
          <p:cNvSpPr txBox="1"/>
          <p:nvPr/>
        </p:nvSpPr>
        <p:spPr>
          <a:xfrm>
            <a:off x="700088" y="3058510"/>
            <a:ext cx="7686676" cy="3354765"/>
          </a:xfrm>
          <a:prstGeom prst="rect">
            <a:avLst/>
          </a:prstGeom>
          <a:noFill/>
        </p:spPr>
        <p:txBody>
          <a:bodyPr wrap="square" rtlCol="0">
            <a:spAutoFit/>
          </a:bodyPr>
          <a:lstStyle/>
          <a:p>
            <a:pPr algn="ctr"/>
            <a:r>
              <a:rPr lang="en-US" sz="3200" dirty="0">
                <a:solidFill>
                  <a:schemeClr val="bg1"/>
                </a:solidFill>
              </a:rPr>
              <a:t>Enjoy!  </a:t>
            </a:r>
          </a:p>
          <a:p>
            <a:endParaRPr lang="en-US" dirty="0">
              <a:solidFill>
                <a:schemeClr val="bg1"/>
              </a:solidFill>
            </a:endParaRPr>
          </a:p>
          <a:p>
            <a:endParaRPr lang="en-GB" i="0" dirty="0">
              <a:solidFill>
                <a:schemeClr val="bg1"/>
              </a:solidFill>
              <a:effectLst/>
            </a:endParaRPr>
          </a:p>
          <a:p>
            <a:r>
              <a:rPr lang="en-GB" sz="2400" i="1" dirty="0">
                <a:solidFill>
                  <a:schemeClr val="bg1"/>
                </a:solidFill>
                <a:effectLst/>
              </a:rPr>
              <a:t>“In spite of Keble College, and the tramways, and the sporting prints, Oxford still remains the most beautiful thing in England, and nowhere else are life and art so exquisitely blended, so perfectly made one.” </a:t>
            </a:r>
          </a:p>
          <a:p>
            <a:endParaRPr lang="en-GB" sz="2400" i="1" dirty="0">
              <a:solidFill>
                <a:schemeClr val="bg1"/>
              </a:solidFill>
            </a:endParaRPr>
          </a:p>
          <a:p>
            <a:r>
              <a:rPr lang="en-GB" sz="2400" i="1" dirty="0">
                <a:solidFill>
                  <a:schemeClr val="bg1"/>
                </a:solidFill>
                <a:effectLst/>
              </a:rPr>
              <a:t>– Oscar Wilde (Magdalen College)</a:t>
            </a:r>
            <a:endParaRPr lang="en-US" sz="2400" i="1" dirty="0">
              <a:solidFill>
                <a:schemeClr val="bg1"/>
              </a:solidFill>
            </a:endParaRPr>
          </a:p>
        </p:txBody>
      </p:sp>
    </p:spTree>
    <p:extLst>
      <p:ext uri="{BB962C8B-B14F-4D97-AF65-F5344CB8AC3E}">
        <p14:creationId xmlns:p14="http://schemas.microsoft.com/office/powerpoint/2010/main" val="1919131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7D4BF8A-7C9F-3D2E-F3E6-7EA821C695F6}"/>
              </a:ext>
            </a:extLst>
          </p:cNvPr>
          <p:cNvSpPr/>
          <p:nvPr/>
        </p:nvSpPr>
        <p:spPr>
          <a:xfrm>
            <a:off x="633662" y="577516"/>
            <a:ext cx="2153653" cy="2093495"/>
          </a:xfrm>
          <a:prstGeom prst="ellipse">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B0B7B06-A5F4-29F7-6A0B-EB0069383DE7}"/>
              </a:ext>
            </a:extLst>
          </p:cNvPr>
          <p:cNvSpPr/>
          <p:nvPr/>
        </p:nvSpPr>
        <p:spPr>
          <a:xfrm>
            <a:off x="313818" y="4048624"/>
            <a:ext cx="2153653" cy="2093495"/>
          </a:xfrm>
          <a:prstGeom prst="ellipse">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E0446D1-8E34-52B8-71C1-3682E06502FD}"/>
              </a:ext>
            </a:extLst>
          </p:cNvPr>
          <p:cNvSpPr/>
          <p:nvPr/>
        </p:nvSpPr>
        <p:spPr>
          <a:xfrm>
            <a:off x="2140610" y="2368966"/>
            <a:ext cx="2153653" cy="2093495"/>
          </a:xfrm>
          <a:prstGeom prst="ellipse">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60160AC-F789-DDEE-87EB-310F061CEF86}"/>
              </a:ext>
            </a:extLst>
          </p:cNvPr>
          <p:cNvSpPr/>
          <p:nvPr/>
        </p:nvSpPr>
        <p:spPr>
          <a:xfrm>
            <a:off x="6442910" y="72187"/>
            <a:ext cx="2153653" cy="2093495"/>
          </a:xfrm>
          <a:prstGeom prst="ellipse">
            <a:avLst/>
          </a:prstGeom>
          <a:pattFill prst="wdUpDiag">
            <a:fgClr>
              <a:schemeClr val="tx1"/>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EA58DF3-F50C-AC71-A052-FF4BA3B0518E}"/>
              </a:ext>
            </a:extLst>
          </p:cNvPr>
          <p:cNvSpPr/>
          <p:nvPr/>
        </p:nvSpPr>
        <p:spPr>
          <a:xfrm>
            <a:off x="6442910" y="2213810"/>
            <a:ext cx="2153653" cy="2093495"/>
          </a:xfrm>
          <a:prstGeom prst="ellipse">
            <a:avLst/>
          </a:prstGeom>
          <a:pattFill prst="ltVert">
            <a:fgClr>
              <a:schemeClr val="tx1"/>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9789125-05D9-3C27-98D4-438B7407451F}"/>
              </a:ext>
            </a:extLst>
          </p:cNvPr>
          <p:cNvSpPr/>
          <p:nvPr/>
        </p:nvSpPr>
        <p:spPr>
          <a:xfrm>
            <a:off x="6442910" y="4355431"/>
            <a:ext cx="2153653" cy="2093495"/>
          </a:xfrm>
          <a:prstGeom prst="ellipse">
            <a:avLst/>
          </a:prstGeom>
          <a:pattFill prst="pct10">
            <a:fgClr>
              <a:schemeClr val="tx1"/>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CB805E0-15CC-400F-CED6-BC6F0BF6BF3E}"/>
              </a:ext>
            </a:extLst>
          </p:cNvPr>
          <p:cNvSpPr/>
          <p:nvPr/>
        </p:nvSpPr>
        <p:spPr>
          <a:xfrm>
            <a:off x="6585282" y="577516"/>
            <a:ext cx="707858" cy="741945"/>
          </a:xfrm>
          <a:prstGeom prst="ellipse">
            <a:avLst/>
          </a:prstGeom>
          <a:pattFill prst="wdUpDiag">
            <a:fgClr>
              <a:schemeClr val="tx1"/>
            </a:fgClr>
            <a:bgClr>
              <a:schemeClr val="accent5">
                <a:lumMod val="60000"/>
                <a:lumOff val="40000"/>
              </a:schemeClr>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F9BD614-9ED1-CEAD-0BEA-4C45CF2AEF9A}"/>
              </a:ext>
            </a:extLst>
          </p:cNvPr>
          <p:cNvSpPr/>
          <p:nvPr/>
        </p:nvSpPr>
        <p:spPr>
          <a:xfrm>
            <a:off x="7293140" y="152402"/>
            <a:ext cx="707858" cy="741945"/>
          </a:xfrm>
          <a:prstGeom prst="ellipse">
            <a:avLst/>
          </a:prstGeom>
          <a:pattFill prst="wdUpDiag">
            <a:fgClr>
              <a:schemeClr val="tx1"/>
            </a:fgClr>
            <a:bgClr>
              <a:schemeClr val="accent3">
                <a:lumMod val="60000"/>
                <a:lumOff val="40000"/>
              </a:schemeClr>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4C92909-1578-9AA9-96DB-ED9770138635}"/>
              </a:ext>
            </a:extLst>
          </p:cNvPr>
          <p:cNvSpPr/>
          <p:nvPr/>
        </p:nvSpPr>
        <p:spPr>
          <a:xfrm>
            <a:off x="7354299" y="974562"/>
            <a:ext cx="707858" cy="741945"/>
          </a:xfrm>
          <a:prstGeom prst="ellipse">
            <a:avLst/>
          </a:prstGeom>
          <a:pattFill prst="wdUpDiag">
            <a:fgClr>
              <a:schemeClr val="tx1"/>
            </a:fgClr>
            <a:bgClr>
              <a:schemeClr val="tx2">
                <a:lumMod val="50000"/>
                <a:lumOff val="50000"/>
              </a:schemeClr>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7E86346-82E7-2F10-C278-E4EC90B12716}"/>
              </a:ext>
            </a:extLst>
          </p:cNvPr>
          <p:cNvSpPr/>
          <p:nvPr/>
        </p:nvSpPr>
        <p:spPr>
          <a:xfrm>
            <a:off x="6677523" y="2855492"/>
            <a:ext cx="707858" cy="741945"/>
          </a:xfrm>
          <a:prstGeom prst="ellipse">
            <a:avLst/>
          </a:prstGeom>
          <a:pattFill prst="dkVert">
            <a:fgClr>
              <a:schemeClr val="tx1"/>
            </a:fgClr>
            <a:bgClr>
              <a:schemeClr val="accent5">
                <a:lumMod val="60000"/>
                <a:lumOff val="40000"/>
              </a:schemeClr>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4AABB42-8899-55B9-B4ED-78F67A2B2567}"/>
              </a:ext>
            </a:extLst>
          </p:cNvPr>
          <p:cNvSpPr/>
          <p:nvPr/>
        </p:nvSpPr>
        <p:spPr>
          <a:xfrm>
            <a:off x="7385381" y="2430378"/>
            <a:ext cx="707858" cy="741945"/>
          </a:xfrm>
          <a:prstGeom prst="ellipse">
            <a:avLst/>
          </a:prstGeom>
          <a:pattFill prst="dkVert">
            <a:fgClr>
              <a:schemeClr val="tx1"/>
            </a:fgClr>
            <a:bgClr>
              <a:schemeClr val="accent3">
                <a:lumMod val="60000"/>
                <a:lumOff val="40000"/>
              </a:schemeClr>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E9C3246-EFAB-B288-B963-1C8592623183}"/>
              </a:ext>
            </a:extLst>
          </p:cNvPr>
          <p:cNvSpPr/>
          <p:nvPr/>
        </p:nvSpPr>
        <p:spPr>
          <a:xfrm>
            <a:off x="7446540" y="3252538"/>
            <a:ext cx="707858" cy="741945"/>
          </a:xfrm>
          <a:prstGeom prst="ellipse">
            <a:avLst/>
          </a:prstGeom>
          <a:pattFill prst="dkVert">
            <a:fgClr>
              <a:schemeClr val="tx1"/>
            </a:fgClr>
            <a:bgClr>
              <a:schemeClr val="tx2">
                <a:lumMod val="50000"/>
                <a:lumOff val="50000"/>
              </a:schemeClr>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9AFED41-F596-1435-FACA-6CFD316E13CA}"/>
              </a:ext>
            </a:extLst>
          </p:cNvPr>
          <p:cNvSpPr/>
          <p:nvPr/>
        </p:nvSpPr>
        <p:spPr>
          <a:xfrm>
            <a:off x="6738682" y="5003128"/>
            <a:ext cx="707858" cy="741945"/>
          </a:xfrm>
          <a:prstGeom prst="ellipse">
            <a:avLst/>
          </a:prstGeom>
          <a:pattFill prst="pct10">
            <a:fgClr>
              <a:schemeClr val="tx1"/>
            </a:fgClr>
            <a:bgClr>
              <a:schemeClr val="accent5">
                <a:lumMod val="60000"/>
                <a:lumOff val="40000"/>
              </a:schemeClr>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7015F20-77C2-8EFA-D5A5-82BBB4BA76C2}"/>
              </a:ext>
            </a:extLst>
          </p:cNvPr>
          <p:cNvSpPr/>
          <p:nvPr/>
        </p:nvSpPr>
        <p:spPr>
          <a:xfrm>
            <a:off x="7446540" y="4578014"/>
            <a:ext cx="707858" cy="741945"/>
          </a:xfrm>
          <a:prstGeom prst="ellipse">
            <a:avLst/>
          </a:prstGeom>
          <a:pattFill prst="pct10">
            <a:fgClr>
              <a:schemeClr val="tx1"/>
            </a:fgClr>
            <a:bgClr>
              <a:schemeClr val="accent3">
                <a:lumMod val="60000"/>
                <a:lumOff val="40000"/>
              </a:schemeClr>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19313F6-91EC-32AF-A5DF-7F0DEE3D4BB1}"/>
              </a:ext>
            </a:extLst>
          </p:cNvPr>
          <p:cNvSpPr/>
          <p:nvPr/>
        </p:nvSpPr>
        <p:spPr>
          <a:xfrm>
            <a:off x="7507699" y="5400174"/>
            <a:ext cx="707858" cy="741945"/>
          </a:xfrm>
          <a:prstGeom prst="ellipse">
            <a:avLst/>
          </a:prstGeom>
          <a:pattFill prst="pct10">
            <a:fgClr>
              <a:schemeClr val="tx1"/>
            </a:fgClr>
            <a:bgClr>
              <a:schemeClr val="tx2">
                <a:lumMod val="50000"/>
                <a:lumOff val="50000"/>
              </a:schemeClr>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778A465-A63C-7925-A56C-3E7C4569C408}"/>
              </a:ext>
            </a:extLst>
          </p:cNvPr>
          <p:cNvGrpSpPr/>
          <p:nvPr/>
        </p:nvGrpSpPr>
        <p:grpSpPr>
          <a:xfrm>
            <a:off x="538658" y="918412"/>
            <a:ext cx="3583650" cy="4948485"/>
            <a:chOff x="538658" y="918412"/>
            <a:chExt cx="3583650" cy="4948485"/>
          </a:xfrm>
        </p:grpSpPr>
        <p:sp>
          <p:nvSpPr>
            <p:cNvPr id="10" name="Oval 9">
              <a:extLst>
                <a:ext uri="{FF2B5EF4-FFF2-40B4-BE49-F238E27FC236}">
                  <a16:creationId xmlns:a16="http://schemas.microsoft.com/office/drawing/2014/main" id="{AF0D7D78-4C2B-2211-FFF9-164F112726BF}"/>
                </a:ext>
              </a:extLst>
            </p:cNvPr>
            <p:cNvSpPr/>
            <p:nvPr/>
          </p:nvSpPr>
          <p:spPr>
            <a:xfrm>
              <a:off x="802104" y="918412"/>
              <a:ext cx="707858" cy="741945"/>
            </a:xfrm>
            <a:prstGeom prst="ellipse">
              <a:avLst/>
            </a:prstGeom>
            <a:pattFill prst="wdUpDiag">
              <a:fgClr>
                <a:schemeClr val="tx1"/>
              </a:fgClr>
              <a:bgClr>
                <a:schemeClr val="accent5">
                  <a:lumMod val="60000"/>
                  <a:lumOff val="40000"/>
                </a:schemeClr>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76799AC-5D86-7685-E9EA-6ECE21E057E7}"/>
                </a:ext>
              </a:extLst>
            </p:cNvPr>
            <p:cNvSpPr/>
            <p:nvPr/>
          </p:nvSpPr>
          <p:spPr>
            <a:xfrm>
              <a:off x="2323338" y="2862261"/>
              <a:ext cx="707858" cy="741945"/>
            </a:xfrm>
            <a:prstGeom prst="ellipse">
              <a:avLst/>
            </a:prstGeom>
            <a:pattFill prst="wdUpDiag">
              <a:fgClr>
                <a:schemeClr val="tx1"/>
              </a:fgClr>
              <a:bgClr>
                <a:schemeClr val="accent3">
                  <a:lumMod val="60000"/>
                  <a:lumOff val="40000"/>
                </a:schemeClr>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28CC446-DEC7-AA55-C51A-A1A5E675702D}"/>
                </a:ext>
              </a:extLst>
            </p:cNvPr>
            <p:cNvSpPr/>
            <p:nvPr/>
          </p:nvSpPr>
          <p:spPr>
            <a:xfrm>
              <a:off x="538658" y="4317332"/>
              <a:ext cx="707858" cy="741945"/>
            </a:xfrm>
            <a:prstGeom prst="ellipse">
              <a:avLst/>
            </a:prstGeom>
            <a:pattFill prst="wdUpDiag">
              <a:fgClr>
                <a:schemeClr val="tx1"/>
              </a:fgClr>
              <a:bgClr>
                <a:schemeClr val="tx2">
                  <a:lumMod val="50000"/>
                  <a:lumOff val="50000"/>
                </a:schemeClr>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7813FFE-6A11-5BCC-00B6-B148CB87CDE0}"/>
                </a:ext>
              </a:extLst>
            </p:cNvPr>
            <p:cNvSpPr/>
            <p:nvPr/>
          </p:nvSpPr>
          <p:spPr>
            <a:xfrm>
              <a:off x="1767634" y="1019672"/>
              <a:ext cx="707858" cy="741945"/>
            </a:xfrm>
            <a:prstGeom prst="ellipse">
              <a:avLst/>
            </a:prstGeom>
            <a:pattFill prst="dkVert">
              <a:fgClr>
                <a:schemeClr val="tx1"/>
              </a:fgClr>
              <a:bgClr>
                <a:schemeClr val="accent5">
                  <a:lumMod val="60000"/>
                  <a:lumOff val="40000"/>
                </a:schemeClr>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2B46E50-AC24-D0AC-04C6-404925DC760B}"/>
                </a:ext>
              </a:extLst>
            </p:cNvPr>
            <p:cNvSpPr/>
            <p:nvPr/>
          </p:nvSpPr>
          <p:spPr>
            <a:xfrm>
              <a:off x="1284869" y="1735049"/>
              <a:ext cx="707858" cy="741945"/>
            </a:xfrm>
            <a:prstGeom prst="ellipse">
              <a:avLst/>
            </a:prstGeom>
            <a:pattFill prst="pct10">
              <a:fgClr>
                <a:schemeClr val="tx1"/>
              </a:fgClr>
              <a:bgClr>
                <a:schemeClr val="accent5">
                  <a:lumMod val="60000"/>
                  <a:lumOff val="40000"/>
                </a:schemeClr>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CFAF8B2-6056-FF08-9005-9EF53AC696C5}"/>
                </a:ext>
              </a:extLst>
            </p:cNvPr>
            <p:cNvSpPr/>
            <p:nvPr/>
          </p:nvSpPr>
          <p:spPr>
            <a:xfrm>
              <a:off x="3414450" y="2792077"/>
              <a:ext cx="707858" cy="741945"/>
            </a:xfrm>
            <a:prstGeom prst="ellipse">
              <a:avLst/>
            </a:prstGeom>
            <a:pattFill prst="dkVert">
              <a:fgClr>
                <a:schemeClr val="tx1"/>
              </a:fgClr>
              <a:bgClr>
                <a:schemeClr val="accent3">
                  <a:lumMod val="60000"/>
                  <a:lumOff val="40000"/>
                </a:schemeClr>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75EEAD0-F75D-860A-3E90-A01979A1FA18}"/>
                </a:ext>
              </a:extLst>
            </p:cNvPr>
            <p:cNvSpPr/>
            <p:nvPr/>
          </p:nvSpPr>
          <p:spPr>
            <a:xfrm>
              <a:off x="2931685" y="3507454"/>
              <a:ext cx="707858" cy="741945"/>
            </a:xfrm>
            <a:prstGeom prst="ellipse">
              <a:avLst/>
            </a:prstGeom>
            <a:pattFill prst="pct10">
              <a:fgClr>
                <a:schemeClr val="tx1"/>
              </a:fgClr>
              <a:bgClr>
                <a:schemeClr val="accent3">
                  <a:lumMod val="60000"/>
                  <a:lumOff val="40000"/>
                </a:schemeClr>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1776D436-4B98-FFF0-9818-BCF2BE27A83C}"/>
                </a:ext>
              </a:extLst>
            </p:cNvPr>
            <p:cNvSpPr/>
            <p:nvPr/>
          </p:nvSpPr>
          <p:spPr>
            <a:xfrm>
              <a:off x="1505949" y="4409575"/>
              <a:ext cx="707858" cy="741945"/>
            </a:xfrm>
            <a:prstGeom prst="ellipse">
              <a:avLst/>
            </a:prstGeom>
            <a:pattFill prst="dkVert">
              <a:fgClr>
                <a:schemeClr val="tx1"/>
              </a:fgClr>
              <a:bgClr>
                <a:schemeClr val="tx2">
                  <a:lumMod val="50000"/>
                  <a:lumOff val="50000"/>
                </a:schemeClr>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9CD047B-F8D9-C22E-6E6D-E4BFEA251E6D}"/>
                </a:ext>
              </a:extLst>
            </p:cNvPr>
            <p:cNvSpPr/>
            <p:nvPr/>
          </p:nvSpPr>
          <p:spPr>
            <a:xfrm>
              <a:off x="1023184" y="5124952"/>
              <a:ext cx="707858" cy="741945"/>
            </a:xfrm>
            <a:prstGeom prst="ellipse">
              <a:avLst/>
            </a:prstGeom>
            <a:pattFill prst="pct10">
              <a:fgClr>
                <a:schemeClr val="tx1"/>
              </a:fgClr>
              <a:bgClr>
                <a:schemeClr val="tx2">
                  <a:lumMod val="50000"/>
                  <a:lumOff val="50000"/>
                </a:schemeClr>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0C08C176-41BB-BDD2-535A-377CA218AE39}"/>
              </a:ext>
            </a:extLst>
          </p:cNvPr>
          <p:cNvSpPr txBox="1"/>
          <p:nvPr/>
        </p:nvSpPr>
        <p:spPr>
          <a:xfrm>
            <a:off x="5828369" y="1921355"/>
            <a:ext cx="1056636" cy="369332"/>
          </a:xfrm>
          <a:prstGeom prst="rect">
            <a:avLst/>
          </a:prstGeom>
          <a:noFill/>
        </p:spPr>
        <p:txBody>
          <a:bodyPr wrap="none" rtlCol="0">
            <a:spAutoFit/>
          </a:bodyPr>
          <a:lstStyle/>
          <a:p>
            <a:r>
              <a:rPr lang="en-US" dirty="0"/>
              <a:t>Colleges</a:t>
            </a:r>
          </a:p>
        </p:txBody>
      </p:sp>
      <p:sp>
        <p:nvSpPr>
          <p:cNvPr id="30" name="TextBox 29">
            <a:extLst>
              <a:ext uri="{FF2B5EF4-FFF2-40B4-BE49-F238E27FC236}">
                <a16:creationId xmlns:a16="http://schemas.microsoft.com/office/drawing/2014/main" id="{10F4C122-443E-E871-9D21-61E4EDDFEE6F}"/>
              </a:ext>
            </a:extLst>
          </p:cNvPr>
          <p:cNvSpPr txBox="1"/>
          <p:nvPr/>
        </p:nvSpPr>
        <p:spPr>
          <a:xfrm>
            <a:off x="494866" y="3072194"/>
            <a:ext cx="1503040" cy="369332"/>
          </a:xfrm>
          <a:prstGeom prst="rect">
            <a:avLst/>
          </a:prstGeom>
          <a:noFill/>
        </p:spPr>
        <p:txBody>
          <a:bodyPr wrap="none" rtlCol="0">
            <a:spAutoFit/>
          </a:bodyPr>
          <a:lstStyle/>
          <a:p>
            <a:r>
              <a:rPr lang="en-US" dirty="0"/>
              <a:t>Departments</a:t>
            </a:r>
          </a:p>
        </p:txBody>
      </p:sp>
    </p:spTree>
    <p:extLst>
      <p:ext uri="{BB962C8B-B14F-4D97-AF65-F5344CB8AC3E}">
        <p14:creationId xmlns:p14="http://schemas.microsoft.com/office/powerpoint/2010/main" val="407358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6" grpId="0" animBg="1"/>
      <p:bldP spid="17" grpId="0" animBg="1"/>
      <p:bldP spid="18" grpId="0" animBg="1"/>
      <p:bldP spid="19"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E5318A2-F146-53C9-B59C-305D754BD546}"/>
            </a:ext>
          </a:extLst>
        </p:cNvPr>
        <p:cNvGrpSpPr/>
        <p:nvPr/>
      </p:nvGrpSpPr>
      <p:grpSpPr>
        <a:xfrm>
          <a:off x="0" y="0"/>
          <a:ext cx="0" cy="0"/>
          <a:chOff x="0" y="0"/>
          <a:chExt cx="0" cy="0"/>
        </a:xfrm>
      </p:grpSpPr>
      <p:pic>
        <p:nvPicPr>
          <p:cNvPr id="4" name="Picture 5" descr="All Soul's 3">
            <a:extLst>
              <a:ext uri="{FF2B5EF4-FFF2-40B4-BE49-F238E27FC236}">
                <a16:creationId xmlns:a16="http://schemas.microsoft.com/office/drawing/2014/main" id="{E9B6D3F0-F2AE-6606-067C-C3AFF26DB1D5}"/>
              </a:ext>
            </a:extLst>
          </p:cNvPr>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a:stretch/>
        </p:blipFill>
        <p:spPr bwMode="auto">
          <a:xfrm>
            <a:off x="-1398317" y="0"/>
            <a:ext cx="12498114" cy="70301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a:extLst>
              <a:ext uri="{FF2B5EF4-FFF2-40B4-BE49-F238E27FC236}">
                <a16:creationId xmlns:a16="http://schemas.microsoft.com/office/drawing/2014/main" id="{8BF8CFD8-3A25-7400-A117-F20940603C9D}"/>
              </a:ext>
            </a:extLst>
          </p:cNvPr>
          <p:cNvSpPr>
            <a:spLocks noGrp="1"/>
          </p:cNvSpPr>
          <p:nvPr>
            <p:ph type="subTitle" idx="1"/>
          </p:nvPr>
        </p:nvSpPr>
        <p:spPr>
          <a:xfrm>
            <a:off x="5837182" y="4789256"/>
            <a:ext cx="3247697" cy="512463"/>
          </a:xfrm>
        </p:spPr>
        <p:txBody>
          <a:bodyPr>
            <a:normAutofit/>
          </a:bodyPr>
          <a:lstStyle/>
          <a:p>
            <a:r>
              <a:rPr lang="en-US" sz="1500" dirty="0"/>
              <a:t>Charlie Stagg</a:t>
            </a:r>
          </a:p>
        </p:txBody>
      </p:sp>
    </p:spTree>
    <p:extLst>
      <p:ext uri="{BB962C8B-B14F-4D97-AF65-F5344CB8AC3E}">
        <p14:creationId xmlns:p14="http://schemas.microsoft.com/office/powerpoint/2010/main" val="3649995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AF59DDC-1862-F1BA-6582-D3103C53D422}"/>
            </a:ext>
          </a:extLst>
        </p:cNvPr>
        <p:cNvGrpSpPr/>
        <p:nvPr/>
      </p:nvGrpSpPr>
      <p:grpSpPr>
        <a:xfrm>
          <a:off x="0" y="0"/>
          <a:ext cx="0" cy="0"/>
          <a:chOff x="0" y="0"/>
          <a:chExt cx="0" cy="0"/>
        </a:xfrm>
      </p:grpSpPr>
      <p:pic>
        <p:nvPicPr>
          <p:cNvPr id="5" name="Picture 4" descr="A picture containing sky, outdoor, water, building&#10;&#10;Description automatically generated">
            <a:extLst>
              <a:ext uri="{FF2B5EF4-FFF2-40B4-BE49-F238E27FC236}">
                <a16:creationId xmlns:a16="http://schemas.microsoft.com/office/drawing/2014/main" id="{0B7CA1AB-59BF-030E-72FB-D216A5D51BD8}"/>
              </a:ext>
            </a:extLst>
          </p:cNvPr>
          <p:cNvPicPr>
            <a:picLocks noChangeAspect="1"/>
          </p:cNvPicPr>
          <p:nvPr/>
        </p:nvPicPr>
        <p:blipFill rotWithShape="1">
          <a:blip r:embed="rId3" cstate="hqprint">
            <a:alphaModFix amt="35000"/>
            <a:extLst>
              <a:ext uri="{28A0092B-C50C-407E-A947-70E740481C1C}">
                <a14:useLocalDpi xmlns:a14="http://schemas.microsoft.com/office/drawing/2010/main"/>
              </a:ext>
            </a:extLst>
          </a:blip>
          <a:srcRect/>
          <a:stretch/>
        </p:blipFill>
        <p:spPr>
          <a:xfrm>
            <a:off x="-1523991" y="1"/>
            <a:ext cx="12191981" cy="6857999"/>
          </a:xfrm>
          <a:prstGeom prst="rect">
            <a:avLst/>
          </a:prstGeom>
        </p:spPr>
      </p:pic>
      <p:sp>
        <p:nvSpPr>
          <p:cNvPr id="2" name="Title 1">
            <a:extLst>
              <a:ext uri="{FF2B5EF4-FFF2-40B4-BE49-F238E27FC236}">
                <a16:creationId xmlns:a16="http://schemas.microsoft.com/office/drawing/2014/main" id="{598C5B30-04C8-9F12-B9CA-9F097410BC18}"/>
              </a:ext>
            </a:extLst>
          </p:cNvPr>
          <p:cNvSpPr>
            <a:spLocks noGrp="1"/>
          </p:cNvSpPr>
          <p:nvPr>
            <p:ph type="title"/>
          </p:nvPr>
        </p:nvSpPr>
        <p:spPr>
          <a:xfrm>
            <a:off x="628651" y="1656647"/>
            <a:ext cx="2484873" cy="3544707"/>
          </a:xfrm>
        </p:spPr>
        <p:txBody>
          <a:bodyPr>
            <a:normAutofit/>
          </a:bodyPr>
          <a:lstStyle/>
          <a:p>
            <a:pPr algn="r"/>
            <a:r>
              <a:rPr lang="en-US" sz="3000" dirty="0">
                <a:solidFill>
                  <a:srgbClr val="FFFFFF"/>
                </a:solidFill>
              </a:rPr>
              <a:t>Oxford	</a:t>
            </a:r>
          </a:p>
        </p:txBody>
      </p:sp>
      <p:sp>
        <p:nvSpPr>
          <p:cNvPr id="3" name="Content Placeholder 2">
            <a:extLst>
              <a:ext uri="{FF2B5EF4-FFF2-40B4-BE49-F238E27FC236}">
                <a16:creationId xmlns:a16="http://schemas.microsoft.com/office/drawing/2014/main" id="{B14559BA-F36A-C72E-ED00-246CEB638DD2}"/>
              </a:ext>
            </a:extLst>
          </p:cNvPr>
          <p:cNvSpPr>
            <a:spLocks noGrp="1"/>
          </p:cNvSpPr>
          <p:nvPr>
            <p:ph idx="1"/>
          </p:nvPr>
        </p:nvSpPr>
        <p:spPr>
          <a:xfrm>
            <a:off x="3698095" y="1846652"/>
            <a:ext cx="5182461" cy="3544707"/>
          </a:xfrm>
        </p:spPr>
        <p:txBody>
          <a:bodyPr anchor="ctr">
            <a:normAutofit/>
          </a:bodyPr>
          <a:lstStyle/>
          <a:p>
            <a:endParaRPr lang="en-US" sz="2400" dirty="0">
              <a:solidFill>
                <a:schemeClr val="bg1"/>
              </a:solidFill>
              <a:latin typeface="Gill Sans MT"/>
              <a:cs typeface="Gill Sans MT"/>
            </a:endParaRPr>
          </a:p>
          <a:p>
            <a:r>
              <a:rPr lang="en-US" sz="1800" dirty="0">
                <a:solidFill>
                  <a:schemeClr val="bg1"/>
                </a:solidFill>
                <a:latin typeface="Gill Sans MT"/>
                <a:cs typeface="Gill Sans MT"/>
              </a:rPr>
              <a:t>56 Nobel Prizes since 1904</a:t>
            </a:r>
          </a:p>
          <a:p>
            <a:pPr lvl="1"/>
            <a:endParaRPr lang="en-US" sz="1800" dirty="0">
              <a:solidFill>
                <a:schemeClr val="bg1"/>
              </a:solidFill>
              <a:latin typeface="Gill Sans MT"/>
              <a:cs typeface="Gill Sans MT"/>
            </a:endParaRPr>
          </a:p>
          <a:p>
            <a:r>
              <a:rPr lang="en-US" sz="1800" dirty="0">
                <a:solidFill>
                  <a:schemeClr val="bg1"/>
                </a:solidFill>
                <a:latin typeface="Gill Sans MT"/>
                <a:cs typeface="Gill Sans MT"/>
              </a:rPr>
              <a:t>Gold medal in every Olympic Games since 1896</a:t>
            </a:r>
          </a:p>
          <a:p>
            <a:endParaRPr lang="en-US" sz="1800" dirty="0">
              <a:solidFill>
                <a:schemeClr val="bg1"/>
              </a:solidFill>
              <a:latin typeface="Gill Sans MT"/>
              <a:cs typeface="Gill Sans MT"/>
            </a:endParaRPr>
          </a:p>
          <a:p>
            <a:r>
              <a:rPr lang="en-US" sz="1800" dirty="0">
                <a:solidFill>
                  <a:schemeClr val="bg1"/>
                </a:solidFill>
                <a:latin typeface="Gill Sans MT"/>
                <a:cs typeface="Gill Sans MT"/>
              </a:rPr>
              <a:t>Heads of State of at least 16 countries, including 13/16 UK PMs since 1945</a:t>
            </a:r>
          </a:p>
          <a:p>
            <a:pPr marL="0" indent="0">
              <a:buNone/>
            </a:pPr>
            <a:endParaRPr lang="en-US" sz="2400" b="1" dirty="0">
              <a:solidFill>
                <a:schemeClr val="bg1"/>
              </a:solidFill>
              <a:latin typeface="Gill Sans MT"/>
              <a:cs typeface="Gill Sans MT"/>
            </a:endParaRPr>
          </a:p>
          <a:p>
            <a:endParaRPr lang="en-US" sz="1500" dirty="0">
              <a:solidFill>
                <a:schemeClr val="bg1"/>
              </a:solidFill>
            </a:endParaRPr>
          </a:p>
          <a:p>
            <a:endParaRPr lang="en-US" sz="1500" dirty="0">
              <a:solidFill>
                <a:schemeClr val="bg1"/>
              </a:solidFill>
            </a:endParaRPr>
          </a:p>
          <a:p>
            <a:endParaRPr lang="en-US" sz="1500" dirty="0">
              <a:solidFill>
                <a:schemeClr val="bg1"/>
              </a:solidFill>
            </a:endParaRPr>
          </a:p>
        </p:txBody>
      </p:sp>
      <p:cxnSp>
        <p:nvCxnSpPr>
          <p:cNvPr id="6" name="Straight Connector 5">
            <a:extLst>
              <a:ext uri="{FF2B5EF4-FFF2-40B4-BE49-F238E27FC236}">
                <a16:creationId xmlns:a16="http://schemas.microsoft.com/office/drawing/2014/main" id="{D26C77D6-4005-9D4E-D87A-FA0E58D8DA09}"/>
              </a:ext>
            </a:extLst>
          </p:cNvPr>
          <p:cNvCxnSpPr/>
          <p:nvPr/>
        </p:nvCxnSpPr>
        <p:spPr>
          <a:xfrm>
            <a:off x="3405809" y="2266122"/>
            <a:ext cx="0" cy="234563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8400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5" descr="All Soul's 3">
            <a:extLst>
              <a:ext uri="{FF2B5EF4-FFF2-40B4-BE49-F238E27FC236}">
                <a16:creationId xmlns:a16="http://schemas.microsoft.com/office/drawing/2014/main" id="{564B85CE-54C8-1469-800A-95BFC11A13BB}"/>
              </a:ext>
            </a:extLst>
          </p:cNvPr>
          <p:cNvPicPr>
            <a:picLocks noChangeAspect="1" noChangeArrowheads="1"/>
          </p:cNvPicPr>
          <p:nvPr/>
        </p:nvPicPr>
        <p:blipFill rotWithShape="1">
          <a:blip r:embed="rId3" cstate="hqprint">
            <a:alphaModFix amt="38000"/>
            <a:extLst>
              <a:ext uri="{28A0092B-C50C-407E-A947-70E740481C1C}">
                <a14:useLocalDpi xmlns:a14="http://schemas.microsoft.com/office/drawing/2010/main"/>
              </a:ext>
            </a:extLst>
          </a:blip>
          <a:srcRect/>
          <a:stretch/>
        </p:blipFill>
        <p:spPr bwMode="auto">
          <a:xfrm>
            <a:off x="-1463631" y="0"/>
            <a:ext cx="12498114" cy="70301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4F81E520-497E-666F-1E60-CB7BBDEE3373}"/>
              </a:ext>
            </a:extLst>
          </p:cNvPr>
          <p:cNvSpPr>
            <a:spLocks noGrp="1"/>
          </p:cNvSpPr>
          <p:nvPr>
            <p:ph idx="1"/>
          </p:nvPr>
        </p:nvSpPr>
        <p:spPr/>
        <p:txBody>
          <a:bodyPr>
            <a:normAutofit/>
          </a:bodyPr>
          <a:lstStyle/>
          <a:p>
            <a:r>
              <a:rPr lang="en-US" dirty="0">
                <a:solidFill>
                  <a:schemeClr val="bg1"/>
                </a:solidFill>
              </a:rPr>
              <a:t>4 academic divisions:</a:t>
            </a:r>
          </a:p>
          <a:p>
            <a:endParaRPr lang="en-US" dirty="0">
              <a:solidFill>
                <a:schemeClr val="bg1"/>
              </a:solidFill>
            </a:endParaRPr>
          </a:p>
          <a:p>
            <a:r>
              <a:rPr lang="en-US" dirty="0">
                <a:solidFill>
                  <a:schemeClr val="bg1"/>
                </a:solidFill>
              </a:rPr>
              <a:t>Medical Sciences</a:t>
            </a:r>
          </a:p>
          <a:p>
            <a:r>
              <a:rPr lang="en-US" dirty="0">
                <a:solidFill>
                  <a:schemeClr val="bg1"/>
                </a:solidFill>
              </a:rPr>
              <a:t>Mathematical, Physical, and Life Sciences</a:t>
            </a:r>
          </a:p>
          <a:p>
            <a:r>
              <a:rPr lang="en-US" dirty="0">
                <a:solidFill>
                  <a:schemeClr val="bg1"/>
                </a:solidFill>
              </a:rPr>
              <a:t>Humanities</a:t>
            </a:r>
          </a:p>
          <a:p>
            <a:r>
              <a:rPr lang="en-US" dirty="0">
                <a:solidFill>
                  <a:schemeClr val="bg1"/>
                </a:solidFill>
              </a:rPr>
              <a:t>Social Sciences</a:t>
            </a:r>
          </a:p>
          <a:p>
            <a:endParaRPr lang="en-US" dirty="0">
              <a:solidFill>
                <a:schemeClr val="bg1"/>
              </a:solidFill>
            </a:endParaRPr>
          </a:p>
        </p:txBody>
      </p:sp>
      <p:sp>
        <p:nvSpPr>
          <p:cNvPr id="2" name="Title 1">
            <a:extLst>
              <a:ext uri="{FF2B5EF4-FFF2-40B4-BE49-F238E27FC236}">
                <a16:creationId xmlns:a16="http://schemas.microsoft.com/office/drawing/2014/main" id="{1E54A473-DE01-1BDE-096F-5FE999649DD4}"/>
              </a:ext>
            </a:extLst>
          </p:cNvPr>
          <p:cNvSpPr>
            <a:spLocks noGrp="1"/>
          </p:cNvSpPr>
          <p:nvPr>
            <p:ph type="title"/>
          </p:nvPr>
        </p:nvSpPr>
        <p:spPr/>
        <p:txBody>
          <a:bodyPr/>
          <a:lstStyle/>
          <a:p>
            <a:r>
              <a:rPr lang="en-US" dirty="0">
                <a:solidFill>
                  <a:schemeClr val="bg1"/>
                </a:solidFill>
              </a:rPr>
              <a:t>The University</a:t>
            </a:r>
          </a:p>
        </p:txBody>
      </p:sp>
    </p:spTree>
    <p:extLst>
      <p:ext uri="{BB962C8B-B14F-4D97-AF65-F5344CB8AC3E}">
        <p14:creationId xmlns:p14="http://schemas.microsoft.com/office/powerpoint/2010/main" val="329269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E5E939E-795E-6B75-2AF2-59DFD675275F}"/>
            </a:ext>
          </a:extLst>
        </p:cNvPr>
        <p:cNvGrpSpPr/>
        <p:nvPr/>
      </p:nvGrpSpPr>
      <p:grpSpPr>
        <a:xfrm>
          <a:off x="0" y="0"/>
          <a:ext cx="0" cy="0"/>
          <a:chOff x="0" y="0"/>
          <a:chExt cx="0" cy="0"/>
        </a:xfrm>
      </p:grpSpPr>
      <p:pic>
        <p:nvPicPr>
          <p:cNvPr id="5" name="Picture 5" descr="All Soul's 3">
            <a:extLst>
              <a:ext uri="{FF2B5EF4-FFF2-40B4-BE49-F238E27FC236}">
                <a16:creationId xmlns:a16="http://schemas.microsoft.com/office/drawing/2014/main" id="{8C7606E0-1244-EDEF-5BA1-F863B150A06A}"/>
              </a:ext>
            </a:extLst>
          </p:cNvPr>
          <p:cNvPicPr>
            <a:picLocks noChangeAspect="1" noChangeArrowheads="1"/>
          </p:cNvPicPr>
          <p:nvPr/>
        </p:nvPicPr>
        <p:blipFill rotWithShape="1">
          <a:blip r:embed="rId3" cstate="hqprint">
            <a:alphaModFix amt="38000"/>
            <a:extLst>
              <a:ext uri="{28A0092B-C50C-407E-A947-70E740481C1C}">
                <a14:useLocalDpi xmlns:a14="http://schemas.microsoft.com/office/drawing/2010/main"/>
              </a:ext>
            </a:extLst>
          </a:blip>
          <a:srcRect/>
          <a:stretch/>
        </p:blipFill>
        <p:spPr bwMode="auto">
          <a:xfrm>
            <a:off x="-1463631" y="0"/>
            <a:ext cx="12498114" cy="70301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8C2F06BA-F645-E862-38DB-59E510D0A520}"/>
              </a:ext>
            </a:extLst>
          </p:cNvPr>
          <p:cNvSpPr>
            <a:spLocks noGrp="1"/>
          </p:cNvSpPr>
          <p:nvPr>
            <p:ph idx="1"/>
          </p:nvPr>
        </p:nvSpPr>
        <p:spPr/>
        <p:txBody>
          <a:bodyPr>
            <a:normAutofit/>
          </a:bodyPr>
          <a:lstStyle/>
          <a:p>
            <a:pPr marL="457200" lvl="1" indent="0">
              <a:buNone/>
            </a:pPr>
            <a:r>
              <a:rPr lang="en-US" dirty="0">
                <a:solidFill>
                  <a:schemeClr val="bg1"/>
                </a:solidFill>
              </a:rPr>
              <a:t>16 departments:</a:t>
            </a:r>
          </a:p>
          <a:p>
            <a:pPr lvl="1"/>
            <a:endParaRPr lang="en-US" dirty="0">
              <a:solidFill>
                <a:schemeClr val="bg1"/>
              </a:solidFill>
            </a:endParaRPr>
          </a:p>
          <a:p>
            <a:pPr lvl="1"/>
            <a:r>
              <a:rPr lang="en-US" dirty="0">
                <a:solidFill>
                  <a:schemeClr val="bg1"/>
                </a:solidFill>
              </a:rPr>
              <a:t>Pre-clinical / “down the hill” – teach undergraduates</a:t>
            </a:r>
          </a:p>
          <a:p>
            <a:pPr lvl="1"/>
            <a:r>
              <a:rPr lang="en-US" dirty="0">
                <a:solidFill>
                  <a:schemeClr val="bg1"/>
                </a:solidFill>
              </a:rPr>
              <a:t>Clinical / “up the hill” – don’t teach undergraduates</a:t>
            </a:r>
          </a:p>
          <a:p>
            <a:pPr lvl="1"/>
            <a:endParaRPr lang="en-US" dirty="0">
              <a:solidFill>
                <a:schemeClr val="bg1"/>
              </a:solidFill>
            </a:endParaRPr>
          </a:p>
          <a:p>
            <a:pPr lvl="1"/>
            <a:r>
              <a:rPr lang="en-US" dirty="0">
                <a:solidFill>
                  <a:schemeClr val="bg1"/>
                </a:solidFill>
              </a:rPr>
              <a:t>EP is a pre-clinical department, Psychiatry and NDCN are clinical departments</a:t>
            </a:r>
          </a:p>
          <a:p>
            <a:pPr lvl="1"/>
            <a:endParaRPr lang="en-US" dirty="0">
              <a:solidFill>
                <a:schemeClr val="bg1"/>
              </a:solidFill>
            </a:endParaRPr>
          </a:p>
          <a:p>
            <a:pPr lvl="1"/>
            <a:r>
              <a:rPr lang="en-US" dirty="0">
                <a:solidFill>
                  <a:schemeClr val="bg1"/>
                </a:solidFill>
              </a:rPr>
              <a:t>NDCN is made up of 6 internal divisions (e.g. WIN, DCN)</a:t>
            </a:r>
          </a:p>
          <a:p>
            <a:endParaRPr lang="en-US" dirty="0">
              <a:solidFill>
                <a:schemeClr val="bg1"/>
              </a:solidFill>
            </a:endParaRPr>
          </a:p>
        </p:txBody>
      </p:sp>
      <p:sp>
        <p:nvSpPr>
          <p:cNvPr id="2" name="Title 1">
            <a:extLst>
              <a:ext uri="{FF2B5EF4-FFF2-40B4-BE49-F238E27FC236}">
                <a16:creationId xmlns:a16="http://schemas.microsoft.com/office/drawing/2014/main" id="{54FA9240-7A0C-AB82-883D-F26C0C4DE603}"/>
              </a:ext>
            </a:extLst>
          </p:cNvPr>
          <p:cNvSpPr>
            <a:spLocks noGrp="1"/>
          </p:cNvSpPr>
          <p:nvPr>
            <p:ph type="title"/>
          </p:nvPr>
        </p:nvSpPr>
        <p:spPr/>
        <p:txBody>
          <a:bodyPr/>
          <a:lstStyle/>
          <a:p>
            <a:r>
              <a:rPr lang="en-US" dirty="0">
                <a:solidFill>
                  <a:schemeClr val="bg1"/>
                </a:solidFill>
              </a:rPr>
              <a:t>Medical Sciences</a:t>
            </a:r>
          </a:p>
        </p:txBody>
      </p:sp>
    </p:spTree>
    <p:extLst>
      <p:ext uri="{BB962C8B-B14F-4D97-AF65-F5344CB8AC3E}">
        <p14:creationId xmlns:p14="http://schemas.microsoft.com/office/powerpoint/2010/main" val="244200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8F36738-1864-76E9-A5B3-21C1A9E2D89E}"/>
            </a:ext>
          </a:extLst>
        </p:cNvPr>
        <p:cNvGrpSpPr/>
        <p:nvPr/>
      </p:nvGrpSpPr>
      <p:grpSpPr>
        <a:xfrm>
          <a:off x="0" y="0"/>
          <a:ext cx="0" cy="0"/>
          <a:chOff x="0" y="0"/>
          <a:chExt cx="0" cy="0"/>
        </a:xfrm>
      </p:grpSpPr>
      <p:pic>
        <p:nvPicPr>
          <p:cNvPr id="5" name="Picture 5" descr="All Soul's 3">
            <a:extLst>
              <a:ext uri="{FF2B5EF4-FFF2-40B4-BE49-F238E27FC236}">
                <a16:creationId xmlns:a16="http://schemas.microsoft.com/office/drawing/2014/main" id="{4C9CF4A8-196C-EA96-B754-351B9D39729F}"/>
              </a:ext>
            </a:extLst>
          </p:cNvPr>
          <p:cNvPicPr>
            <a:picLocks noChangeAspect="1" noChangeArrowheads="1"/>
          </p:cNvPicPr>
          <p:nvPr/>
        </p:nvPicPr>
        <p:blipFill rotWithShape="1">
          <a:blip r:embed="rId3" cstate="hqprint">
            <a:alphaModFix amt="38000"/>
            <a:extLst>
              <a:ext uri="{28A0092B-C50C-407E-A947-70E740481C1C}">
                <a14:useLocalDpi xmlns:a14="http://schemas.microsoft.com/office/drawing/2010/main"/>
              </a:ext>
            </a:extLst>
          </a:blip>
          <a:srcRect/>
          <a:stretch/>
        </p:blipFill>
        <p:spPr bwMode="auto">
          <a:xfrm>
            <a:off x="-1463631" y="0"/>
            <a:ext cx="12498114" cy="70301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84414BE6-85FD-6D62-6C19-CFE6B701ACF3}"/>
              </a:ext>
            </a:extLst>
          </p:cNvPr>
          <p:cNvSpPr>
            <a:spLocks noGrp="1"/>
          </p:cNvSpPr>
          <p:nvPr>
            <p:ph idx="1"/>
          </p:nvPr>
        </p:nvSpPr>
        <p:spPr/>
        <p:txBody>
          <a:bodyPr>
            <a:normAutofit lnSpcReduction="10000"/>
          </a:bodyPr>
          <a:lstStyle/>
          <a:p>
            <a:r>
              <a:rPr lang="en-US" dirty="0">
                <a:solidFill>
                  <a:schemeClr val="bg1"/>
                </a:solidFill>
              </a:rPr>
              <a:t>4 academic divisions:</a:t>
            </a:r>
          </a:p>
          <a:p>
            <a:endParaRPr lang="en-US" dirty="0">
              <a:solidFill>
                <a:schemeClr val="bg1"/>
              </a:solidFill>
            </a:endParaRPr>
          </a:p>
          <a:p>
            <a:r>
              <a:rPr lang="en-US" dirty="0">
                <a:solidFill>
                  <a:schemeClr val="bg1"/>
                </a:solidFill>
              </a:rPr>
              <a:t>Medical Sciences</a:t>
            </a:r>
          </a:p>
          <a:p>
            <a:r>
              <a:rPr lang="en-US" dirty="0">
                <a:solidFill>
                  <a:schemeClr val="bg1"/>
                </a:solidFill>
              </a:rPr>
              <a:t>Mathematical, Physical and Life Sciences</a:t>
            </a:r>
          </a:p>
          <a:p>
            <a:r>
              <a:rPr lang="en-US" dirty="0">
                <a:solidFill>
                  <a:schemeClr val="bg1"/>
                </a:solidFill>
              </a:rPr>
              <a:t>Humanities</a:t>
            </a:r>
          </a:p>
          <a:p>
            <a:r>
              <a:rPr lang="en-US" dirty="0">
                <a:solidFill>
                  <a:schemeClr val="bg1"/>
                </a:solidFill>
              </a:rPr>
              <a:t>Social Sciences</a:t>
            </a:r>
          </a:p>
          <a:p>
            <a:endParaRPr lang="en-US" dirty="0">
              <a:solidFill>
                <a:schemeClr val="bg1"/>
              </a:solidFill>
            </a:endParaRPr>
          </a:p>
          <a:p>
            <a:r>
              <a:rPr lang="en-US" dirty="0">
                <a:solidFill>
                  <a:schemeClr val="bg1"/>
                </a:solidFill>
              </a:rPr>
              <a:t>GLAM: Gardens, Libraries And Museums of Oxford University</a:t>
            </a:r>
          </a:p>
        </p:txBody>
      </p:sp>
      <p:sp>
        <p:nvSpPr>
          <p:cNvPr id="2" name="Title 1">
            <a:extLst>
              <a:ext uri="{FF2B5EF4-FFF2-40B4-BE49-F238E27FC236}">
                <a16:creationId xmlns:a16="http://schemas.microsoft.com/office/drawing/2014/main" id="{C6AF7D1B-8A14-82EE-8371-2822D711A1D9}"/>
              </a:ext>
            </a:extLst>
          </p:cNvPr>
          <p:cNvSpPr>
            <a:spLocks noGrp="1"/>
          </p:cNvSpPr>
          <p:nvPr>
            <p:ph type="title"/>
          </p:nvPr>
        </p:nvSpPr>
        <p:spPr/>
        <p:txBody>
          <a:bodyPr/>
          <a:lstStyle/>
          <a:p>
            <a:r>
              <a:rPr lang="en-US" dirty="0">
                <a:solidFill>
                  <a:schemeClr val="bg1"/>
                </a:solidFill>
              </a:rPr>
              <a:t>The University</a:t>
            </a:r>
          </a:p>
        </p:txBody>
      </p:sp>
      <p:pic>
        <p:nvPicPr>
          <p:cNvPr id="7" name="Picture 6" descr="A close-up of a identification card&#10;&#10;Description automatically generated">
            <a:extLst>
              <a:ext uri="{FF2B5EF4-FFF2-40B4-BE49-F238E27FC236}">
                <a16:creationId xmlns:a16="http://schemas.microsoft.com/office/drawing/2014/main" id="{60AB160C-72BA-A376-2AD6-2E2CDBE029C3}"/>
              </a:ext>
            </a:extLst>
          </p:cNvPr>
          <p:cNvPicPr>
            <a:picLocks noChangeAspect="1"/>
          </p:cNvPicPr>
          <p:nvPr/>
        </p:nvPicPr>
        <p:blipFill>
          <a:blip r:embed="rId4"/>
          <a:stretch>
            <a:fillRect/>
          </a:stretch>
        </p:blipFill>
        <p:spPr>
          <a:xfrm>
            <a:off x="2037443" y="1559313"/>
            <a:ext cx="5069114" cy="3121831"/>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48530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A group of people in graduation gowns and caps&#10;&#10;Description automatically generated">
            <a:extLst>
              <a:ext uri="{FF2B5EF4-FFF2-40B4-BE49-F238E27FC236}">
                <a16:creationId xmlns:a16="http://schemas.microsoft.com/office/drawing/2014/main" id="{7B37FDF8-81A2-0E9A-1491-3C7E12C97819}"/>
              </a:ext>
            </a:extLst>
          </p:cNvPr>
          <p:cNvPicPr>
            <a:picLocks noChangeAspect="1"/>
          </p:cNvPicPr>
          <p:nvPr/>
        </p:nvPicPr>
        <p:blipFill>
          <a:blip r:embed="rId2">
            <a:alphaModFix amt="58000"/>
          </a:blip>
          <a:stretch>
            <a:fillRect/>
          </a:stretch>
        </p:blipFill>
        <p:spPr>
          <a:xfrm>
            <a:off x="-4156167" y="38100"/>
            <a:ext cx="19752815" cy="6781800"/>
          </a:xfrm>
          <a:prstGeom prst="rect">
            <a:avLst/>
          </a:prstGeom>
        </p:spPr>
      </p:pic>
      <p:sp>
        <p:nvSpPr>
          <p:cNvPr id="3" name="Content Placeholder 2">
            <a:extLst>
              <a:ext uri="{FF2B5EF4-FFF2-40B4-BE49-F238E27FC236}">
                <a16:creationId xmlns:a16="http://schemas.microsoft.com/office/drawing/2014/main" id="{B74A0AF8-76D5-0324-60A4-D336D92AE9AE}"/>
              </a:ext>
            </a:extLst>
          </p:cNvPr>
          <p:cNvSpPr>
            <a:spLocks noGrp="1"/>
          </p:cNvSpPr>
          <p:nvPr>
            <p:ph idx="1"/>
          </p:nvPr>
        </p:nvSpPr>
        <p:spPr/>
        <p:txBody>
          <a:bodyPr/>
          <a:lstStyle/>
          <a:p>
            <a:r>
              <a:rPr lang="en-US" dirty="0">
                <a:solidFill>
                  <a:schemeClr val="bg1"/>
                </a:solidFill>
              </a:rPr>
              <a:t>Chancellor - Lord Patten</a:t>
            </a:r>
          </a:p>
          <a:p>
            <a:endParaRPr lang="en-US" dirty="0">
              <a:solidFill>
                <a:schemeClr val="bg1"/>
              </a:solidFill>
            </a:endParaRPr>
          </a:p>
        </p:txBody>
      </p:sp>
      <p:sp>
        <p:nvSpPr>
          <p:cNvPr id="2" name="Title 1">
            <a:extLst>
              <a:ext uri="{FF2B5EF4-FFF2-40B4-BE49-F238E27FC236}">
                <a16:creationId xmlns:a16="http://schemas.microsoft.com/office/drawing/2014/main" id="{420BE996-0790-3B9A-941B-36B15A1FFBA8}"/>
              </a:ext>
            </a:extLst>
          </p:cNvPr>
          <p:cNvSpPr>
            <a:spLocks noGrp="1"/>
          </p:cNvSpPr>
          <p:nvPr>
            <p:ph type="title"/>
          </p:nvPr>
        </p:nvSpPr>
        <p:spPr/>
        <p:txBody>
          <a:bodyPr/>
          <a:lstStyle/>
          <a:p>
            <a:pPr algn="r"/>
            <a:r>
              <a:rPr lang="en-US" dirty="0" err="1">
                <a:solidFill>
                  <a:schemeClr val="bg1"/>
                </a:solidFill>
              </a:rPr>
              <a:t>Organisation</a:t>
            </a:r>
            <a:endParaRPr lang="en-US" dirty="0">
              <a:solidFill>
                <a:schemeClr val="bg1"/>
              </a:solidFill>
            </a:endParaRPr>
          </a:p>
        </p:txBody>
      </p:sp>
    </p:spTree>
    <p:extLst>
      <p:ext uri="{BB962C8B-B14F-4D97-AF65-F5344CB8AC3E}">
        <p14:creationId xmlns:p14="http://schemas.microsoft.com/office/powerpoint/2010/main" val="257668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AAE84F3-9302-390D-F94D-132C3BB4C850}"/>
            </a:ext>
          </a:extLst>
        </p:cNvPr>
        <p:cNvGrpSpPr/>
        <p:nvPr/>
      </p:nvGrpSpPr>
      <p:grpSpPr>
        <a:xfrm>
          <a:off x="0" y="0"/>
          <a:ext cx="0" cy="0"/>
          <a:chOff x="0" y="0"/>
          <a:chExt cx="0" cy="0"/>
        </a:xfrm>
      </p:grpSpPr>
      <p:pic>
        <p:nvPicPr>
          <p:cNvPr id="5" name="Picture 4" descr="A person talking to a person in front of a computer&#10;&#10;Description automatically generated">
            <a:extLst>
              <a:ext uri="{FF2B5EF4-FFF2-40B4-BE49-F238E27FC236}">
                <a16:creationId xmlns:a16="http://schemas.microsoft.com/office/drawing/2014/main" id="{7538D4B2-F9CF-EBA7-3AD8-9D469900374F}"/>
              </a:ext>
            </a:extLst>
          </p:cNvPr>
          <p:cNvPicPr>
            <a:picLocks noChangeAspect="1"/>
          </p:cNvPicPr>
          <p:nvPr/>
        </p:nvPicPr>
        <p:blipFill>
          <a:blip r:embed="rId2">
            <a:alphaModFix amt="52000"/>
          </a:blip>
          <a:stretch>
            <a:fillRect/>
          </a:stretch>
        </p:blipFill>
        <p:spPr>
          <a:xfrm>
            <a:off x="0" y="-149773"/>
            <a:ext cx="9343697" cy="7007773"/>
          </a:xfrm>
          <a:prstGeom prst="rect">
            <a:avLst/>
          </a:prstGeom>
        </p:spPr>
      </p:pic>
      <p:sp>
        <p:nvSpPr>
          <p:cNvPr id="3" name="Content Placeholder 2">
            <a:extLst>
              <a:ext uri="{FF2B5EF4-FFF2-40B4-BE49-F238E27FC236}">
                <a16:creationId xmlns:a16="http://schemas.microsoft.com/office/drawing/2014/main" id="{7883AAB0-F5AD-9F2A-D88A-02F8C47B0412}"/>
              </a:ext>
            </a:extLst>
          </p:cNvPr>
          <p:cNvSpPr>
            <a:spLocks noGrp="1"/>
          </p:cNvSpPr>
          <p:nvPr>
            <p:ph idx="1"/>
          </p:nvPr>
        </p:nvSpPr>
        <p:spPr/>
        <p:txBody>
          <a:bodyPr/>
          <a:lstStyle/>
          <a:p>
            <a:r>
              <a:rPr lang="en-US" dirty="0">
                <a:solidFill>
                  <a:schemeClr val="bg1"/>
                </a:solidFill>
              </a:rPr>
              <a:t>Chancellor - Lord Patten</a:t>
            </a:r>
          </a:p>
          <a:p>
            <a:endParaRPr lang="en-US" dirty="0">
              <a:solidFill>
                <a:schemeClr val="bg1"/>
              </a:solidFill>
            </a:endParaRPr>
          </a:p>
          <a:p>
            <a:r>
              <a:rPr lang="en-US" dirty="0">
                <a:solidFill>
                  <a:schemeClr val="bg1"/>
                </a:solidFill>
              </a:rPr>
              <a:t>Vice-Chancellor – Irene Tracey</a:t>
            </a:r>
          </a:p>
          <a:p>
            <a:endParaRPr lang="en-US" dirty="0">
              <a:solidFill>
                <a:schemeClr val="bg1"/>
              </a:solidFill>
            </a:endParaRPr>
          </a:p>
          <a:p>
            <a:r>
              <a:rPr lang="en-US" dirty="0">
                <a:solidFill>
                  <a:schemeClr val="bg1"/>
                </a:solidFill>
              </a:rPr>
              <a:t>Congregation – 5000 senior academics.</a:t>
            </a:r>
          </a:p>
        </p:txBody>
      </p:sp>
      <p:sp>
        <p:nvSpPr>
          <p:cNvPr id="2" name="Title 1">
            <a:extLst>
              <a:ext uri="{FF2B5EF4-FFF2-40B4-BE49-F238E27FC236}">
                <a16:creationId xmlns:a16="http://schemas.microsoft.com/office/drawing/2014/main" id="{52DD8385-5ED6-3BDE-8661-B8B028F1CF53}"/>
              </a:ext>
            </a:extLst>
          </p:cNvPr>
          <p:cNvSpPr>
            <a:spLocks noGrp="1"/>
          </p:cNvSpPr>
          <p:nvPr>
            <p:ph type="title"/>
          </p:nvPr>
        </p:nvSpPr>
        <p:spPr/>
        <p:txBody>
          <a:bodyPr/>
          <a:lstStyle/>
          <a:p>
            <a:pPr algn="r"/>
            <a:r>
              <a:rPr lang="en-US" dirty="0" err="1">
                <a:solidFill>
                  <a:schemeClr val="bg1"/>
                </a:solidFill>
              </a:rPr>
              <a:t>Organisation</a:t>
            </a:r>
            <a:endParaRPr lang="en-US" dirty="0">
              <a:solidFill>
                <a:schemeClr val="bg1"/>
              </a:solidFill>
            </a:endParaRPr>
          </a:p>
        </p:txBody>
      </p:sp>
    </p:spTree>
    <p:extLst>
      <p:ext uri="{BB962C8B-B14F-4D97-AF65-F5344CB8AC3E}">
        <p14:creationId xmlns:p14="http://schemas.microsoft.com/office/powerpoint/2010/main" val="377104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descr="A picture containing lined, line, several, dining room&#10;&#10;Description automatically generated">
            <a:extLst>
              <a:ext uri="{FF2B5EF4-FFF2-40B4-BE49-F238E27FC236}">
                <a16:creationId xmlns:a16="http://schemas.microsoft.com/office/drawing/2014/main" id="{4FAA71C2-8C6E-FB4B-A0B1-5B80408AAA7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038457" y="-137493"/>
            <a:ext cx="6340417" cy="7132983"/>
          </a:xfrm>
          <a:prstGeom prst="rect">
            <a:avLst/>
          </a:prstGeom>
        </p:spPr>
      </p:pic>
      <p:pic>
        <p:nvPicPr>
          <p:cNvPr id="7" name="Picture 6" descr="A picture containing outdoor, street, city, night&#10;&#10;Description automatically generated">
            <a:extLst>
              <a:ext uri="{FF2B5EF4-FFF2-40B4-BE49-F238E27FC236}">
                <a16:creationId xmlns:a16="http://schemas.microsoft.com/office/drawing/2014/main" id="{0AA047C0-0633-C247-9B30-71A1021780A8}"/>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b="-1"/>
          <a:stretch/>
        </p:blipFill>
        <p:spPr>
          <a:xfrm>
            <a:off x="-1647708" y="-69574"/>
            <a:ext cx="6219694" cy="6997147"/>
          </a:xfrm>
          <a:prstGeom prst="rect">
            <a:avLst/>
          </a:prstGeom>
        </p:spPr>
      </p:pic>
    </p:spTree>
    <p:extLst>
      <p:ext uri="{BB962C8B-B14F-4D97-AF65-F5344CB8AC3E}">
        <p14:creationId xmlns:p14="http://schemas.microsoft.com/office/powerpoint/2010/main" val="369452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913B067F-3154-4968-A886-DF93A787E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55" name="Oval 54">
              <a:extLst>
                <a:ext uri="{FF2B5EF4-FFF2-40B4-BE49-F238E27FC236}">
                  <a16:creationId xmlns:a16="http://schemas.microsoft.com/office/drawing/2014/main" id="{97583D6C-C05B-47AB-8540-B2700B82A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501AD91-D973-4968-95E4-4C26CFDF8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5C165989-F5FE-4BB6-9817-E7828CB1D6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B0649CC-B912-4E82-BEA0-DA75ECB19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6BA08C17-C9A5-4FA8-ABC4-44FB3B869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70DEAC6C-553C-437E-BC17-D44952337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Rectangle 60">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32" name="Straight Connector 31">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63" name="Rectangle 62">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40" name="Straight Connector 39">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9" name="Title 8">
            <a:extLst>
              <a:ext uri="{FF2B5EF4-FFF2-40B4-BE49-F238E27FC236}">
                <a16:creationId xmlns:a16="http://schemas.microsoft.com/office/drawing/2014/main" id="{47F46855-7B40-F378-49B7-CBCD79981C87}"/>
              </a:ext>
            </a:extLst>
          </p:cNvPr>
          <p:cNvSpPr>
            <a:spLocks noGrp="1"/>
          </p:cNvSpPr>
          <p:nvPr>
            <p:ph type="title"/>
          </p:nvPr>
        </p:nvSpPr>
        <p:spPr>
          <a:xfrm>
            <a:off x="473201" y="4018137"/>
            <a:ext cx="3803416" cy="2129586"/>
          </a:xfrm>
          <a:noFill/>
        </p:spPr>
        <p:txBody>
          <a:bodyPr anchor="t">
            <a:normAutofit/>
          </a:bodyPr>
          <a:lstStyle/>
          <a:p>
            <a:r>
              <a:rPr lang="en-US" sz="4200">
                <a:solidFill>
                  <a:schemeClr val="bg1"/>
                </a:solidFill>
              </a:rPr>
              <a:t>Undergraduate life</a:t>
            </a:r>
          </a:p>
        </p:txBody>
      </p:sp>
      <p:pic>
        <p:nvPicPr>
          <p:cNvPr id="12" name="Picture 11" descr="A group of people in suits&#10;&#10;Description automatically generated">
            <a:extLst>
              <a:ext uri="{FF2B5EF4-FFF2-40B4-BE49-F238E27FC236}">
                <a16:creationId xmlns:a16="http://schemas.microsoft.com/office/drawing/2014/main" id="{D6E8AB28-845F-E211-1EBA-2B09AF8FD9F2}"/>
              </a:ext>
            </a:extLst>
          </p:cNvPr>
          <p:cNvPicPr>
            <a:picLocks noChangeAspect="1"/>
          </p:cNvPicPr>
          <p:nvPr/>
        </p:nvPicPr>
        <p:blipFill>
          <a:blip r:embed="rId3"/>
          <a:stretch>
            <a:fillRect/>
          </a:stretch>
        </p:blipFill>
        <p:spPr>
          <a:xfrm>
            <a:off x="473519" y="847581"/>
            <a:ext cx="8132299" cy="2805643"/>
          </a:xfrm>
          <a:prstGeom prst="rect">
            <a:avLst/>
          </a:prstGeom>
        </p:spPr>
      </p:pic>
      <p:grpSp>
        <p:nvGrpSpPr>
          <p:cNvPr id="65" name="Group 64">
            <a:extLst>
              <a:ext uri="{FF2B5EF4-FFF2-40B4-BE49-F238E27FC236}">
                <a16:creationId xmlns:a16="http://schemas.microsoft.com/office/drawing/2014/main" id="{1F4E1649-4D1F-4A91-AF97-A254BFDD52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17544" y="830625"/>
            <a:ext cx="304800" cy="322326"/>
            <a:chOff x="215328" y="-46937"/>
            <a:chExt cx="304800" cy="2773841"/>
          </a:xfrm>
        </p:grpSpPr>
        <p:cxnSp>
          <p:nvCxnSpPr>
            <p:cNvPr id="46" name="Straight Connector 45">
              <a:extLst>
                <a:ext uri="{FF2B5EF4-FFF2-40B4-BE49-F238E27FC236}">
                  <a16:creationId xmlns:a16="http://schemas.microsoft.com/office/drawing/2014/main" id="{FE483602-62F9-474D-9C9B-5EE4CD7671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D7D1AC0-A6C7-40E3-9841-F34AC831A4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951C4DD-7427-497D-9DE3-9D731D3F456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EE18298-0BF5-4D7A-921A-2F4186E8D9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51" name="Oval 50">
            <a:extLst>
              <a:ext uri="{FF2B5EF4-FFF2-40B4-BE49-F238E27FC236}">
                <a16:creationId xmlns:a16="http://schemas.microsoft.com/office/drawing/2014/main" id="{773AEA78-C03B-40B7-9D11-DC022119D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600000">
            <a:off x="7613133" y="4270841"/>
            <a:ext cx="1423414" cy="1897885"/>
          </a:xfrm>
          <a:prstGeom prst="ellipse">
            <a:avLst/>
          </a:prstGeom>
          <a:gradFill>
            <a:gsLst>
              <a:gs pos="0">
                <a:schemeClr val="tx2">
                  <a:lumMod val="75000"/>
                  <a:alpha val="10000"/>
                </a:schemeClr>
              </a:gs>
              <a:gs pos="100000">
                <a:schemeClr val="tx2">
                  <a:lumMod val="60000"/>
                  <a:lumOff val="4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23CD38D2-D6F9-DC81-9F46-5261F0236270}"/>
              </a:ext>
            </a:extLst>
          </p:cNvPr>
          <p:cNvSpPr>
            <a:spLocks noGrp="1"/>
          </p:cNvSpPr>
          <p:nvPr>
            <p:ph idx="1"/>
          </p:nvPr>
        </p:nvSpPr>
        <p:spPr>
          <a:xfrm>
            <a:off x="4443978" y="4018143"/>
            <a:ext cx="4161833" cy="2129599"/>
          </a:xfrm>
          <a:noFill/>
        </p:spPr>
        <p:txBody>
          <a:bodyPr anchor="t">
            <a:normAutofit/>
          </a:bodyPr>
          <a:lstStyle/>
          <a:p>
            <a:r>
              <a:rPr lang="en-US" sz="1200" dirty="0">
                <a:solidFill>
                  <a:schemeClr val="bg1"/>
                </a:solidFill>
              </a:rPr>
              <a:t>All students </a:t>
            </a:r>
            <a:r>
              <a:rPr lang="en-US" sz="1200" b="1" dirty="0">
                <a:solidFill>
                  <a:schemeClr val="bg1"/>
                </a:solidFill>
              </a:rPr>
              <a:t>matriculate</a:t>
            </a:r>
            <a:r>
              <a:rPr lang="en-US" sz="1200" dirty="0">
                <a:solidFill>
                  <a:schemeClr val="bg1"/>
                </a:solidFill>
              </a:rPr>
              <a:t> at the start of their course</a:t>
            </a:r>
          </a:p>
          <a:p>
            <a:r>
              <a:rPr lang="en-US" sz="1200" dirty="0">
                <a:solidFill>
                  <a:schemeClr val="bg1"/>
                </a:solidFill>
              </a:rPr>
              <a:t>Undergraduates read for a BA in a Final </a:t>
            </a:r>
            <a:r>
              <a:rPr lang="en-US" sz="1200" dirty="0" err="1">
                <a:solidFill>
                  <a:schemeClr val="bg1"/>
                </a:solidFill>
              </a:rPr>
              <a:t>Honours</a:t>
            </a:r>
            <a:r>
              <a:rPr lang="en-US" sz="1200" dirty="0">
                <a:solidFill>
                  <a:schemeClr val="bg1"/>
                </a:solidFill>
              </a:rPr>
              <a:t> School (FHS) regardless of subject</a:t>
            </a:r>
          </a:p>
          <a:p>
            <a:r>
              <a:rPr lang="en-US" sz="1200" dirty="0">
                <a:solidFill>
                  <a:schemeClr val="bg1"/>
                </a:solidFill>
              </a:rPr>
              <a:t>Tutorials (groups of 2-3) in college</a:t>
            </a:r>
          </a:p>
          <a:p>
            <a:r>
              <a:rPr lang="en-US" sz="1200" dirty="0">
                <a:solidFill>
                  <a:schemeClr val="bg1"/>
                </a:solidFill>
              </a:rPr>
              <a:t>All exams taken wearing sub fusc</a:t>
            </a:r>
          </a:p>
          <a:p>
            <a:r>
              <a:rPr lang="en-US" sz="1200" dirty="0">
                <a:solidFill>
                  <a:schemeClr val="bg1"/>
                </a:solidFill>
              </a:rPr>
              <a:t>Three terms:  </a:t>
            </a:r>
            <a:r>
              <a:rPr lang="en-US" sz="1200" dirty="0" err="1">
                <a:solidFill>
                  <a:schemeClr val="bg1"/>
                </a:solidFill>
              </a:rPr>
              <a:t>Michaelmas</a:t>
            </a:r>
            <a:r>
              <a:rPr lang="en-US" sz="1200" dirty="0">
                <a:solidFill>
                  <a:schemeClr val="bg1"/>
                </a:solidFill>
              </a:rPr>
              <a:t>, Hilary and Trinity</a:t>
            </a:r>
          </a:p>
          <a:p>
            <a:pPr lvl="1"/>
            <a:r>
              <a:rPr lang="en-US" sz="1200" dirty="0">
                <a:solidFill>
                  <a:schemeClr val="bg1"/>
                </a:solidFill>
              </a:rPr>
              <a:t>Weeks 1-8 “full-term”, week 0, week -1.</a:t>
            </a:r>
          </a:p>
        </p:txBody>
      </p:sp>
    </p:spTree>
    <p:extLst>
      <p:ext uri="{BB962C8B-B14F-4D97-AF65-F5344CB8AC3E}">
        <p14:creationId xmlns:p14="http://schemas.microsoft.com/office/powerpoint/2010/main" val="19029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834</TotalTime>
  <Words>399</Words>
  <Application>Microsoft Office PowerPoint</Application>
  <PresentationFormat>On-screen Show (4:3)</PresentationFormat>
  <Paragraphs>104</Paragraphs>
  <Slides>13</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Aptos Display</vt:lpstr>
      <vt:lpstr>Arial</vt:lpstr>
      <vt:lpstr>Gill Sans MT</vt:lpstr>
      <vt:lpstr>Office Theme</vt:lpstr>
      <vt:lpstr>Oxford </vt:lpstr>
      <vt:lpstr>Oxford </vt:lpstr>
      <vt:lpstr>The University</vt:lpstr>
      <vt:lpstr>Medical Sciences</vt:lpstr>
      <vt:lpstr>The University</vt:lpstr>
      <vt:lpstr>Organisation</vt:lpstr>
      <vt:lpstr>Organisation</vt:lpstr>
      <vt:lpstr>PowerPoint Presentation</vt:lpstr>
      <vt:lpstr>Undergraduate life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Oxford</dc:title>
  <dc:creator>Charlotte Stagg</dc:creator>
  <cp:lastModifiedBy>Nicholas Irving</cp:lastModifiedBy>
  <cp:revision>4</cp:revision>
  <dcterms:created xsi:type="dcterms:W3CDTF">2024-01-23T20:40:23Z</dcterms:created>
  <dcterms:modified xsi:type="dcterms:W3CDTF">2024-02-21T15:07:40Z</dcterms:modified>
</cp:coreProperties>
</file>